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sldIdLst>
    <p:sldId id="2147472339" r:id="rId5"/>
    <p:sldId id="2147472266" r:id="rId6"/>
    <p:sldId id="2147472254" r:id="rId7"/>
    <p:sldId id="2147472411" r:id="rId8"/>
    <p:sldId id="2147472427" r:id="rId9"/>
    <p:sldId id="2147472431" r:id="rId10"/>
    <p:sldId id="2147472430" r:id="rId11"/>
    <p:sldId id="2147472432" r:id="rId12"/>
    <p:sldId id="214747243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76A8DD6-FD1A-4B93-91F2-9B18B73CD44A}">
          <p14:sldIdLst>
            <p14:sldId id="2147472339"/>
            <p14:sldId id="2147472266"/>
            <p14:sldId id="2147472254"/>
            <p14:sldId id="2147472411"/>
            <p14:sldId id="2147472427"/>
            <p14:sldId id="2147472431"/>
            <p14:sldId id="2147472430"/>
            <p14:sldId id="2147472432"/>
            <p14:sldId id="214747243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A48"/>
    <a:srgbClr val="003635"/>
    <a:srgbClr val="006666"/>
    <a:srgbClr val="008080"/>
    <a:srgbClr val="009999"/>
    <a:srgbClr val="33CCCC"/>
    <a:srgbClr val="FF996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Dunderdale" userId="18a57383-fa13-4764-88a8-9272bfc7f4aa" providerId="ADAL" clId="{41A70D97-1250-4EFB-9735-E8AB7B74CC03}"/>
    <pc:docChg chg="modShowInfo">
      <pc:chgData name="Helen Dunderdale" userId="18a57383-fa13-4764-88a8-9272bfc7f4aa" providerId="ADAL" clId="{41A70D97-1250-4EFB-9735-E8AB7B74CC03}" dt="2025-11-28T10:29:50.622" v="0" actId="2744"/>
      <pc:docMkLst>
        <pc:docMk/>
      </pc:docMkLst>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AD20BC-2514-4E0D-BA91-A7D2858E1AFE}" type="datetimeFigureOut">
              <a:rPr lang="en-GB" smtClean="0"/>
              <a:t>28/11/2025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7C4AD2-D03B-45DC-908F-86787D5494BE}" type="slidenum">
              <a:rPr lang="en-GB" smtClean="0"/>
              <a:t>‹#›</a:t>
            </a:fld>
            <a:endParaRPr lang="en-GB"/>
          </a:p>
        </p:txBody>
      </p:sp>
    </p:spTree>
    <p:extLst>
      <p:ext uri="{BB962C8B-B14F-4D97-AF65-F5344CB8AC3E}">
        <p14:creationId xmlns:p14="http://schemas.microsoft.com/office/powerpoint/2010/main" val="1937691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latin typeface="Arial" panose="020B0604020202020204" pitchFamily="34" charset="0"/>
                <a:cs typeface="Arial" panose="020B0604020202020204" pitchFamily="34" charset="0"/>
              </a:rPr>
              <a:t> Notes: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a:latin typeface="Arial" panose="020B0604020202020204" pitchFamily="34" charset="0"/>
                <a:cs typeface="Arial" panose="020B0604020202020204" pitchFamily="34" charset="0"/>
              </a:rPr>
              <a:t>The World Health Organisation launched the Global Strategy to Accelerate the Elimination of Cervical Cancer. As over 99% of cervical cancer is caused by HPV and therefore preventable, this is an achievable ambition.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a:latin typeface="Arial" panose="020B0604020202020204" pitchFamily="34" charset="0"/>
                <a:cs typeface="Arial" panose="020B0604020202020204" pitchFamily="34" charset="0"/>
              </a:rPr>
              <a:t>The % noted in each of the 3 pillars is the minimum we need to reach and sustain in order to eliminate cervical cancer.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a:latin typeface="Arial" panose="020B0604020202020204" pitchFamily="34" charset="0"/>
                <a:cs typeface="Arial" panose="020B0604020202020204" pitchFamily="34" charset="0"/>
              </a:rPr>
              <a:t>In November 2023 Amanda Pritchard announced NHS England’s pledge to eliminate cervical cancer in England by 2040.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a:latin typeface="Arial" panose="020B0604020202020204" pitchFamily="34" charset="0"/>
                <a:cs typeface="Arial" panose="020B0604020202020204" pitchFamily="34" charset="0"/>
              </a:rPr>
              <a:t>In the South West, the SW Vaccination and Screening Team (SW </a:t>
            </a:r>
            <a:r>
              <a:rPr lang="en-GB" b="0" dirty="0" err="1">
                <a:latin typeface="Arial" panose="020B0604020202020204" pitchFamily="34" charset="0"/>
                <a:cs typeface="Arial" panose="020B0604020202020204" pitchFamily="34" charset="0"/>
              </a:rPr>
              <a:t>VaST</a:t>
            </a:r>
            <a:r>
              <a:rPr lang="en-GB" b="0" dirty="0">
                <a:latin typeface="Arial" panose="020B0604020202020204" pitchFamily="34" charset="0"/>
                <a:cs typeface="Arial" panose="020B0604020202020204" pitchFamily="34" charset="0"/>
              </a:rPr>
              <a:t>) began the process of pulling the data together to obtain a baseline of what the current situation is for these 3 pillars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a:latin typeface="Arial" panose="020B0604020202020204" pitchFamily="34" charset="0"/>
                <a:cs typeface="Arial" panose="020B0604020202020204" pitchFamily="34" charset="0"/>
              </a:rPr>
              <a:t>We undertook a review of the literature of research and evidence and modelled what increases we needed in order to achieve and sustain the 3 pillars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a:latin typeface="Arial" panose="020B0604020202020204" pitchFamily="34" charset="0"/>
                <a:cs typeface="Arial" panose="020B0604020202020204" pitchFamily="34" charset="0"/>
              </a:rPr>
              <a:t>And most importantly, we brought this to our stakeholders and partners to bring awareness and begin discussions with them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b="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cs typeface="Calibri" panose="020F0502020204030204"/>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4EC7EF-95E1-3D44-A982-BC7A3E9C617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89543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This slide highlights the case for change in the South West</a:t>
            </a: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The 5 year data. (2016-2020) used in this slide shows that 2 women die of </a:t>
            </a:r>
            <a:r>
              <a:rPr lang="en-GB" dirty="0" err="1">
                <a:latin typeface="Arial" panose="020B0604020202020204" pitchFamily="34" charset="0"/>
                <a:cs typeface="Arial" panose="020B0604020202020204" pitchFamily="34" charset="0"/>
              </a:rPr>
              <a:t>cerical</a:t>
            </a:r>
            <a:r>
              <a:rPr lang="en-GB" dirty="0">
                <a:latin typeface="Arial" panose="020B0604020202020204" pitchFamily="34" charset="0"/>
                <a:cs typeface="Arial" panose="020B0604020202020204" pitchFamily="34" charset="0"/>
              </a:rPr>
              <a:t> cancer in the UK every day, but in some most deprived areas in SW this is as high as 4. This is one reason why the South West has a higher cervical cancer incident rate than the England average. We need to have less than 4 per 100,000 in order to be considered as eliminating cervical cancer. As a small % of cervical cancers are not caused by HPV, there will still be some cervical cancers diagnosed after we meet the targets set out in the 3 pillars.</a:t>
            </a: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Over the next 5 years, we in the South West will increase HPV vaccine rates in both boys and girls. We know boys are protected against other HPV causing cancers so it is important they are vaccinated. We will increase coverage of cervical screening to achieve and exceed 70% coverage and ensure 90% of diagnosed cervical cancers are treated in a timely way. By achieving these by 2030, we will be able to eliminate cervical cancer by 2040.</a:t>
            </a: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This is an exciting time knowing that in the South West we have begun the journey to eliminate cervical cancer</a:t>
            </a:r>
          </a:p>
          <a:p>
            <a:endParaRPr lang="en-GB" dirty="0"/>
          </a:p>
        </p:txBody>
      </p:sp>
      <p:sp>
        <p:nvSpPr>
          <p:cNvPr id="4" name="Slide Number Placeholder 3"/>
          <p:cNvSpPr>
            <a:spLocks noGrp="1"/>
          </p:cNvSpPr>
          <p:nvPr>
            <p:ph type="sldNum" sz="quarter" idx="5"/>
          </p:nvPr>
        </p:nvSpPr>
        <p:spPr/>
        <p:txBody>
          <a:bodyPr/>
          <a:lstStyle/>
          <a:p>
            <a:fld id="{9A4EC7EF-95E1-3D44-A982-BC7A3E9C617E}" type="slidenum">
              <a:rPr lang="en-GB" smtClean="0"/>
              <a:t>3</a:t>
            </a:fld>
            <a:endParaRPr lang="en-GB" dirty="0"/>
          </a:p>
        </p:txBody>
      </p:sp>
    </p:spTree>
    <p:extLst>
      <p:ext uri="{BB962C8B-B14F-4D97-AF65-F5344CB8AC3E}">
        <p14:creationId xmlns:p14="http://schemas.microsoft.com/office/powerpoint/2010/main" val="38860266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While screening and vaccination metrics are well-established, treatment metrics remain undefined nationally.</a:t>
            </a:r>
          </a:p>
          <a:p>
            <a:r>
              <a:rPr lang="en-GB" dirty="0"/>
              <a:t>These are the barriers repeatedly reported across SW trusts. They cluster into four actionable problem areas: unreliable data that prevents timely oversight; constrained workforce and capacity; variation in clinical governance and MDT processes; and operational/infrastructure gaps that create avoidable delays and inequity. Today we’ll focus on minimal, high‑impact fixes that address each cluster (data minimums, pooled triage, MDT micro‑standards, and targeted equity supports).</a:t>
            </a:r>
          </a:p>
        </p:txBody>
      </p:sp>
      <p:sp>
        <p:nvSpPr>
          <p:cNvPr id="4" name="Slide Number Placeholder 3"/>
          <p:cNvSpPr>
            <a:spLocks noGrp="1"/>
          </p:cNvSpPr>
          <p:nvPr>
            <p:ph type="sldNum" sz="quarter" idx="5"/>
          </p:nvPr>
        </p:nvSpPr>
        <p:spPr/>
        <p:txBody>
          <a:bodyPr/>
          <a:lstStyle/>
          <a:p>
            <a:fld id="{C87C4AD2-D03B-45DC-908F-86787D5494BE}" type="slidenum">
              <a:rPr lang="en-GB" smtClean="0"/>
              <a:t>6</a:t>
            </a:fld>
            <a:endParaRPr lang="en-GB"/>
          </a:p>
        </p:txBody>
      </p:sp>
    </p:spTree>
    <p:extLst>
      <p:ext uri="{BB962C8B-B14F-4D97-AF65-F5344CB8AC3E}">
        <p14:creationId xmlns:p14="http://schemas.microsoft.com/office/powerpoint/2010/main" val="41795152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87C4AD2-D03B-45DC-908F-86787D5494BE}" type="slidenum">
              <a:rPr lang="en-GB" smtClean="0"/>
              <a:t>7</a:t>
            </a:fld>
            <a:endParaRPr lang="en-GB"/>
          </a:p>
        </p:txBody>
      </p:sp>
    </p:spTree>
    <p:extLst>
      <p:ext uri="{BB962C8B-B14F-4D97-AF65-F5344CB8AC3E}">
        <p14:creationId xmlns:p14="http://schemas.microsoft.com/office/powerpoint/2010/main" val="21467034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a:ea typeface="Calibri"/>
                <a:cs typeface="Calibri"/>
              </a:rPr>
              <a:t>Today we are asking the group to consider what deliverables could convert your expert insight into measurable actions. Presented above are some suggestions however please feel free to discuss and get back to us regarding your comments.</a:t>
            </a:r>
          </a:p>
        </p:txBody>
      </p:sp>
      <p:sp>
        <p:nvSpPr>
          <p:cNvPr id="4" name="Slide Number Placeholder 3"/>
          <p:cNvSpPr>
            <a:spLocks noGrp="1"/>
          </p:cNvSpPr>
          <p:nvPr>
            <p:ph type="sldNum" sz="quarter" idx="5"/>
          </p:nvPr>
        </p:nvSpPr>
        <p:spPr/>
        <p:txBody>
          <a:bodyPr/>
          <a:lstStyle/>
          <a:p>
            <a:fld id="{C87C4AD2-D03B-45DC-908F-86787D5494BE}" type="slidenum">
              <a:rPr lang="en-GB" smtClean="0"/>
              <a:t>8</a:t>
            </a:fld>
            <a:endParaRPr lang="en-GB"/>
          </a:p>
        </p:txBody>
      </p:sp>
    </p:spTree>
    <p:extLst>
      <p:ext uri="{BB962C8B-B14F-4D97-AF65-F5344CB8AC3E}">
        <p14:creationId xmlns:p14="http://schemas.microsoft.com/office/powerpoint/2010/main" val="28799640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microsoft.com/office/2007/relationships/hdphoto" Target="../media/hdphoto1.wdp"/></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F91BC96-E014-4B1B-91E9-C8299E5357DF}"/>
              </a:ext>
            </a:extLst>
          </p:cNvPr>
          <p:cNvPicPr>
            <a:picLocks noChangeAspect="1"/>
          </p:cNvPicPr>
          <p:nvPr userDrawn="1"/>
        </p:nvPicPr>
        <p:blipFill>
          <a:blip r:embed="rId2"/>
          <a:srcRect/>
          <a:stretch/>
        </p:blipFill>
        <p:spPr>
          <a:xfrm>
            <a:off x="9220998" y="365947"/>
            <a:ext cx="2631244" cy="793549"/>
          </a:xfrm>
          <a:prstGeom prst="rect">
            <a:avLst/>
          </a:prstGeom>
        </p:spPr>
      </p:pic>
      <p:sp>
        <p:nvSpPr>
          <p:cNvPr id="2" name="Title 1">
            <a:extLst>
              <a:ext uri="{FF2B5EF4-FFF2-40B4-BE49-F238E27FC236}">
                <a16:creationId xmlns:a16="http://schemas.microsoft.com/office/drawing/2014/main" id="{B0408E90-F652-4B40-BD0B-1F8BC7EBCD06}"/>
              </a:ext>
            </a:extLst>
          </p:cNvPr>
          <p:cNvSpPr>
            <a:spLocks noGrp="1"/>
          </p:cNvSpPr>
          <p:nvPr>
            <p:ph type="ctrTitle" hasCustomPrompt="1"/>
          </p:nvPr>
        </p:nvSpPr>
        <p:spPr>
          <a:xfrm>
            <a:off x="854765" y="2511775"/>
            <a:ext cx="9144000" cy="601111"/>
          </a:xfrm>
        </p:spPr>
        <p:txBody>
          <a:bodyPr anchor="b">
            <a:normAutofit/>
          </a:bodyPr>
          <a:lstStyle>
            <a:lvl1pPr algn="l">
              <a:defRPr sz="3600">
                <a:solidFill>
                  <a:schemeClr val="accent1">
                    <a:lumMod val="75000"/>
                  </a:schemeClr>
                </a:solidFill>
                <a:latin typeface="Arial" panose="020B0604020202020204" pitchFamily="34" charset="0"/>
                <a:cs typeface="Arial" panose="020B0604020202020204" pitchFamily="34" charset="0"/>
              </a:defRPr>
            </a:lvl1pPr>
          </a:lstStyle>
          <a:p>
            <a:r>
              <a:rPr lang="en-US"/>
              <a:t>Presentation Title</a:t>
            </a:r>
            <a:endParaRPr lang="en-GB"/>
          </a:p>
        </p:txBody>
      </p:sp>
      <p:sp>
        <p:nvSpPr>
          <p:cNvPr id="3" name="Subtitle 2">
            <a:extLst>
              <a:ext uri="{FF2B5EF4-FFF2-40B4-BE49-F238E27FC236}">
                <a16:creationId xmlns:a16="http://schemas.microsoft.com/office/drawing/2014/main" id="{61F7CE30-6632-4A18-9007-59691A06EF81}"/>
              </a:ext>
            </a:extLst>
          </p:cNvPr>
          <p:cNvSpPr>
            <a:spLocks noGrp="1"/>
          </p:cNvSpPr>
          <p:nvPr>
            <p:ph type="subTitle" idx="1" hasCustomPrompt="1"/>
          </p:nvPr>
        </p:nvSpPr>
        <p:spPr>
          <a:xfrm>
            <a:off x="854765" y="3264150"/>
            <a:ext cx="9144000" cy="466379"/>
          </a:xfrm>
        </p:spPr>
        <p:txBody>
          <a:bodyPr>
            <a:noAutofit/>
          </a:bodyPr>
          <a:lstStyle>
            <a:lvl1pPr marL="0" indent="0" algn="l">
              <a:buNone/>
              <a:defRPr sz="2800">
                <a:solidFill>
                  <a:schemeClr val="accent1">
                    <a:lumMod val="75000"/>
                  </a:schemeClr>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Sub-Title</a:t>
            </a:r>
            <a:endParaRPr lang="en-GB"/>
          </a:p>
        </p:txBody>
      </p:sp>
    </p:spTree>
    <p:extLst>
      <p:ext uri="{BB962C8B-B14F-4D97-AF65-F5344CB8AC3E}">
        <p14:creationId xmlns:p14="http://schemas.microsoft.com/office/powerpoint/2010/main" val="3667542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1_Title, subhead, two column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A60DD58-05DE-E835-E697-CB9A9B0B94EE}"/>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32000" y="2735992"/>
            <a:ext cx="11088000" cy="3456000"/>
          </a:xfrm>
          <a:prstGeom prst="rect">
            <a:avLst/>
          </a:prstGeom>
        </p:spPr>
        <p:txBody>
          <a:bodyPr lIns="0" tIns="0" rIns="0" bIns="0" numCol="2" spcCol="432000">
            <a:no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2087999"/>
            <a:ext cx="11050700" cy="462017"/>
          </a:xfrm>
          <a:prstGeom prst="rect">
            <a:avLst/>
          </a:prstGeom>
        </p:spPr>
        <p:txBody>
          <a:bodyPr lIns="0" tIns="0" rIns="0" bIns="0" numCol="2"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18E2133D-2149-6B45-BEAB-A2D5E225B5AD}"/>
              </a:ext>
            </a:extLst>
          </p:cNvPr>
          <p:cNvCxnSpPr>
            <a:cxnSpLocks/>
          </p:cNvCxnSpPr>
          <p:nvPr userDrawn="1"/>
        </p:nvCxnSpPr>
        <p:spPr>
          <a:xfrm>
            <a:off x="408789" y="6336000"/>
            <a:ext cx="11399211"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EBB79D01-2A70-DAF1-6A65-BC0424C2FEEC}"/>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178009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FCB08CE-B749-4A34-8E38-256DAB23FDA3}"/>
              </a:ext>
            </a:extLst>
          </p:cNvPr>
          <p:cNvSpPr txBox="1"/>
          <p:nvPr userDrawn="1"/>
        </p:nvSpPr>
        <p:spPr>
          <a:xfrm>
            <a:off x="291314" y="6372536"/>
            <a:ext cx="647362"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fld id="{34F92BC6-D7C3-584B-87F2-0B845776A5AD}" type="slidenum">
              <a:rPr kumimoji="0" lang="en-US" sz="1200" b="0" i="0" u="none" strike="noStrike" kern="1200" cap="none" spc="0" normalizeH="0" baseline="0" noProof="0" smtClean="0">
                <a:ln>
                  <a:noFill/>
                </a:ln>
                <a:solidFill>
                  <a:srgbClr val="A5A5A5">
                    <a:lumMod val="60000"/>
                    <a:lumOff val="40000"/>
                  </a:srgbClr>
                </a:solidFill>
                <a:effectLst/>
                <a:uLnTx/>
                <a:uFillTx/>
                <a:latin typeface="Arial" panose="020B0604020202020204" pitchFamily="34" charset="0"/>
                <a:ea typeface="+mn-ea"/>
                <a:cs typeface="Arial" panose="020B0604020202020204" pitchFamily="34" charset="0"/>
              </a:rPr>
              <a:pPr marL="0" marR="0" lvl="0" indent="0" algn="l" defTabSz="457200" rtl="0" eaLnBrk="1" fontAlgn="auto" latinLnBrk="0" hangingPunct="1">
                <a:lnSpc>
                  <a:spcPct val="100000"/>
                </a:lnSpc>
                <a:spcBef>
                  <a:spcPts val="0"/>
                </a:spcBef>
                <a:spcAft>
                  <a:spcPts val="0"/>
                </a:spcAft>
                <a:buClrTx/>
                <a:buSzTx/>
                <a:buFontTx/>
                <a:buNone/>
                <a:tabLst/>
                <a:defRPr/>
              </a:pPr>
              <a:t>‹#›</a:t>
            </a:fld>
            <a:r>
              <a:rPr kumimoji="0" lang="en-US" sz="1200" b="0" i="0" u="none" strike="noStrike" kern="1200" cap="none" spc="0" normalizeH="0" baseline="0" noProof="0">
                <a:ln>
                  <a:noFill/>
                </a:ln>
                <a:solidFill>
                  <a:srgbClr val="A5A5A5">
                    <a:lumMod val="60000"/>
                    <a:lumOff val="40000"/>
                  </a:srgb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a:ln>
                  <a:noFill/>
                </a:ln>
                <a:solidFill>
                  <a:srgbClr val="A5A5A5"/>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a:ln>
                  <a:noFill/>
                </a:ln>
                <a:solidFill>
                  <a:srgbClr val="005EB8"/>
                </a:solidFill>
                <a:effectLst/>
                <a:uLnTx/>
                <a:uFillTx/>
                <a:latin typeface="Arial" panose="020B0604020202020204" pitchFamily="34" charset="0"/>
                <a:ea typeface="+mn-ea"/>
                <a:cs typeface="Arial" panose="020B0604020202020204" pitchFamily="34" charset="0"/>
              </a:rPr>
              <a:t>|</a:t>
            </a:r>
            <a:endParaRPr kumimoji="0" lang="en-US" sz="1200" b="0" i="0" u="none" strike="noStrike" kern="1200" cap="none" spc="0" normalizeH="0" baseline="0" noProof="0">
              <a:ln>
                <a:noFill/>
              </a:ln>
              <a:solidFill>
                <a:srgbClr val="A5A5A5"/>
              </a:solidFill>
              <a:effectLst/>
              <a:uLnTx/>
              <a:uFillTx/>
              <a:latin typeface="Arial" panose="020B0604020202020204" pitchFamily="34" charset="0"/>
              <a:ea typeface="+mn-ea"/>
              <a:cs typeface="Arial" panose="020B0604020202020204" pitchFamily="34" charset="0"/>
            </a:endParaRPr>
          </a:p>
        </p:txBody>
      </p:sp>
      <p:sp>
        <p:nvSpPr>
          <p:cNvPr id="12" name="Title 10">
            <a:extLst>
              <a:ext uri="{FF2B5EF4-FFF2-40B4-BE49-F238E27FC236}">
                <a16:creationId xmlns:a16="http://schemas.microsoft.com/office/drawing/2014/main" id="{22B34758-9E88-47CF-97D6-6500D97D9E41}"/>
              </a:ext>
            </a:extLst>
          </p:cNvPr>
          <p:cNvSpPr>
            <a:spLocks noGrp="1"/>
          </p:cNvSpPr>
          <p:nvPr>
            <p:ph type="title" hasCustomPrompt="1"/>
          </p:nvPr>
        </p:nvSpPr>
        <p:spPr>
          <a:xfrm>
            <a:off x="339758" y="365947"/>
            <a:ext cx="8398889" cy="611649"/>
          </a:xfrm>
          <a:prstGeom prst="rect">
            <a:avLst/>
          </a:prstGeom>
        </p:spPr>
        <p:txBody>
          <a:bodyPr/>
          <a:lstStyle>
            <a:lvl1pPr>
              <a:defRPr sz="3600" b="0">
                <a:solidFill>
                  <a:schemeClr val="accent1">
                    <a:lumMod val="75000"/>
                  </a:schemeClr>
                </a:solidFill>
                <a:latin typeface="Arial" panose="020B0604020202020204" pitchFamily="34" charset="0"/>
                <a:cs typeface="Arial" panose="020B0604020202020204" pitchFamily="34" charset="0"/>
              </a:defRPr>
            </a:lvl1pPr>
          </a:lstStyle>
          <a:p>
            <a:r>
              <a:rPr lang="en-US"/>
              <a:t>Slide Heading</a:t>
            </a:r>
            <a:endParaRPr lang="en-US" sz="2800">
              <a:solidFill>
                <a:srgbClr val="005EB8"/>
              </a:solidFill>
              <a:latin typeface="Arial" charset="0"/>
              <a:ea typeface="Arial" charset="0"/>
              <a:cs typeface="Arial" charset="0"/>
            </a:endParaRPr>
          </a:p>
        </p:txBody>
      </p:sp>
      <p:sp>
        <p:nvSpPr>
          <p:cNvPr id="13" name="Content Placeholder 9">
            <a:extLst>
              <a:ext uri="{FF2B5EF4-FFF2-40B4-BE49-F238E27FC236}">
                <a16:creationId xmlns:a16="http://schemas.microsoft.com/office/drawing/2014/main" id="{34C2919C-3AD4-436F-A0CC-4F48C43AA521}"/>
              </a:ext>
            </a:extLst>
          </p:cNvPr>
          <p:cNvSpPr>
            <a:spLocks noGrp="1"/>
          </p:cNvSpPr>
          <p:nvPr>
            <p:ph sz="quarter" idx="10"/>
          </p:nvPr>
        </p:nvSpPr>
        <p:spPr>
          <a:xfrm>
            <a:off x="781878" y="1833143"/>
            <a:ext cx="10641498" cy="2244128"/>
          </a:xfrm>
          <a:prstGeom prst="rect">
            <a:avLst/>
          </a:prstGeom>
        </p:spPr>
        <p:txBody>
          <a:bodyPr>
            <a:normAutofit/>
          </a:bodyPr>
          <a:lstStyle>
            <a:lvl1pPr>
              <a:defRPr sz="2000">
                <a:latin typeface="Arial" panose="020B0604020202020204" pitchFamily="34" charset="0"/>
                <a:cs typeface="Arial" panose="020B0604020202020204" pitchFamily="34" charset="0"/>
              </a:defRPr>
            </a:lvl1pPr>
            <a:lvl2pPr marL="685800" indent="-228600">
              <a:buSzPct val="80000"/>
              <a:buFont typeface="Courier New" panose="02070309020205020404" pitchFamily="49" charset="0"/>
              <a:buChar char="o"/>
              <a:defRPr sz="2000">
                <a:latin typeface="Arial" panose="020B0604020202020204" pitchFamily="34" charset="0"/>
                <a:cs typeface="Arial" panose="020B0604020202020204" pitchFamily="34" charset="0"/>
              </a:defRPr>
            </a:lvl2pPr>
            <a:lvl3pPr marL="1143000" indent="-228600">
              <a:buFont typeface="Wingdings" panose="05000000000000000000" pitchFamily="2" charset="2"/>
              <a:buChar char="§"/>
              <a:defRPr sz="18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p:txBody>
      </p:sp>
      <p:pic>
        <p:nvPicPr>
          <p:cNvPr id="2" name="Picture 1">
            <a:extLst>
              <a:ext uri="{FF2B5EF4-FFF2-40B4-BE49-F238E27FC236}">
                <a16:creationId xmlns:a16="http://schemas.microsoft.com/office/drawing/2014/main" id="{BC64CD86-9F0E-9318-B846-8B300545F5C3}"/>
              </a:ext>
            </a:extLst>
          </p:cNvPr>
          <p:cNvPicPr>
            <a:picLocks noChangeAspect="1"/>
          </p:cNvPicPr>
          <p:nvPr userDrawn="1"/>
        </p:nvPicPr>
        <p:blipFill>
          <a:blip r:embed="rId2"/>
          <a:srcRect/>
          <a:stretch/>
        </p:blipFill>
        <p:spPr>
          <a:xfrm>
            <a:off x="9220998" y="365947"/>
            <a:ext cx="2631244" cy="793549"/>
          </a:xfrm>
          <a:prstGeom prst="rect">
            <a:avLst/>
          </a:prstGeom>
        </p:spPr>
      </p:pic>
    </p:spTree>
    <p:extLst>
      <p:ext uri="{BB962C8B-B14F-4D97-AF65-F5344CB8AC3E}">
        <p14:creationId xmlns:p14="http://schemas.microsoft.com/office/powerpoint/2010/main" val="99140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pic>
        <p:nvPicPr>
          <p:cNvPr id="6" name="Picture 5" descr="A map of the united states&#10;&#10;Description automatically generated">
            <a:extLst>
              <a:ext uri="{FF2B5EF4-FFF2-40B4-BE49-F238E27FC236}">
                <a16:creationId xmlns:a16="http://schemas.microsoft.com/office/drawing/2014/main" id="{CEA22A5C-1101-CD83-A424-EB56BE9FF27A}"/>
              </a:ext>
            </a:extLst>
          </p:cNvPr>
          <p:cNvPicPr>
            <a:picLocks noChangeAspect="1"/>
          </p:cNvPicPr>
          <p:nvPr userDrawn="1"/>
        </p:nvPicPr>
        <p:blipFill>
          <a:blip r:embed="rId2">
            <a:alphaModFix amt="70000"/>
            <a:extLst>
              <a:ext uri="{BEBA8EAE-BF5A-486C-A8C5-ECC9F3942E4B}">
                <a14:imgProps xmlns:a14="http://schemas.microsoft.com/office/drawing/2010/main">
                  <a14:imgLayer r:embed="rId3">
                    <a14:imgEffect>
                      <a14:sharpenSoften amount="-96000"/>
                    </a14:imgEffect>
                  </a14:imgLayer>
                </a14:imgProps>
              </a:ext>
              <a:ext uri="{28A0092B-C50C-407E-A947-70E740481C1C}">
                <a14:useLocalDpi xmlns:a14="http://schemas.microsoft.com/office/drawing/2010/main" val="0"/>
              </a:ext>
            </a:extLst>
          </a:blip>
          <a:stretch>
            <a:fillRect/>
          </a:stretch>
        </p:blipFill>
        <p:spPr>
          <a:xfrm>
            <a:off x="9362680" y="4914629"/>
            <a:ext cx="2829320" cy="1943371"/>
          </a:xfrm>
          <a:prstGeom prst="rect">
            <a:avLst/>
          </a:prstGeom>
        </p:spPr>
      </p:pic>
      <p:pic>
        <p:nvPicPr>
          <p:cNvPr id="7" name="Picture 6">
            <a:extLst>
              <a:ext uri="{FF2B5EF4-FFF2-40B4-BE49-F238E27FC236}">
                <a16:creationId xmlns:a16="http://schemas.microsoft.com/office/drawing/2014/main" id="{6EE6A68F-BFAE-EE88-AD00-3D8810739D2C}"/>
              </a:ext>
            </a:extLst>
          </p:cNvPr>
          <p:cNvPicPr>
            <a:picLocks noChangeAspect="1"/>
          </p:cNvPicPr>
          <p:nvPr userDrawn="1"/>
        </p:nvPicPr>
        <p:blipFill>
          <a:blip r:embed="rId4"/>
          <a:srcRect/>
          <a:stretch/>
        </p:blipFill>
        <p:spPr>
          <a:xfrm>
            <a:off x="9329150" y="203004"/>
            <a:ext cx="2631244" cy="793549"/>
          </a:xfrm>
          <a:prstGeom prst="rect">
            <a:avLst/>
          </a:prstGeom>
        </p:spPr>
      </p:pic>
      <p:sp>
        <p:nvSpPr>
          <p:cNvPr id="8" name="Title 10">
            <a:extLst>
              <a:ext uri="{FF2B5EF4-FFF2-40B4-BE49-F238E27FC236}">
                <a16:creationId xmlns:a16="http://schemas.microsoft.com/office/drawing/2014/main" id="{BD878395-9A21-FAEE-413E-EFC074E0385A}"/>
              </a:ext>
            </a:extLst>
          </p:cNvPr>
          <p:cNvSpPr>
            <a:spLocks noGrp="1"/>
          </p:cNvSpPr>
          <p:nvPr>
            <p:ph type="title" hasCustomPrompt="1"/>
          </p:nvPr>
        </p:nvSpPr>
        <p:spPr>
          <a:xfrm>
            <a:off x="339758" y="365947"/>
            <a:ext cx="8398889" cy="611649"/>
          </a:xfrm>
          <a:prstGeom prst="rect">
            <a:avLst/>
          </a:prstGeom>
        </p:spPr>
        <p:txBody>
          <a:bodyPr/>
          <a:lstStyle>
            <a:lvl1pPr>
              <a:defRPr sz="3600" b="0">
                <a:solidFill>
                  <a:schemeClr val="accent1">
                    <a:lumMod val="75000"/>
                  </a:schemeClr>
                </a:solidFill>
                <a:latin typeface="Arial" panose="020B0604020202020204" pitchFamily="34" charset="0"/>
                <a:cs typeface="Arial" panose="020B0604020202020204" pitchFamily="34" charset="0"/>
              </a:defRPr>
            </a:lvl1pPr>
          </a:lstStyle>
          <a:p>
            <a:r>
              <a:rPr lang="en-US"/>
              <a:t>Slide Heading</a:t>
            </a:r>
            <a:endParaRPr lang="en-US" sz="2800">
              <a:solidFill>
                <a:srgbClr val="005EB8"/>
              </a:solidFill>
              <a:latin typeface="Arial" charset="0"/>
              <a:ea typeface="Arial" charset="0"/>
              <a:cs typeface="Arial" charset="0"/>
            </a:endParaRPr>
          </a:p>
        </p:txBody>
      </p:sp>
    </p:spTree>
    <p:extLst>
      <p:ext uri="{BB962C8B-B14F-4D97-AF65-F5344CB8AC3E}">
        <p14:creationId xmlns:p14="http://schemas.microsoft.com/office/powerpoint/2010/main" val="3491317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Word slide - standard NHSI">
    <p:spTree>
      <p:nvGrpSpPr>
        <p:cNvPr id="1" name=""/>
        <p:cNvGrpSpPr/>
        <p:nvPr/>
      </p:nvGrpSpPr>
      <p:grpSpPr>
        <a:xfrm>
          <a:off x="0" y="0"/>
          <a:ext cx="0" cy="0"/>
          <a:chOff x="0" y="0"/>
          <a:chExt cx="0" cy="0"/>
        </a:xfrm>
      </p:grpSpPr>
      <p:sp>
        <p:nvSpPr>
          <p:cNvPr id="10" name="Content Placeholder 9"/>
          <p:cNvSpPr>
            <a:spLocks noGrp="1"/>
          </p:cNvSpPr>
          <p:nvPr>
            <p:ph sz="quarter" idx="10"/>
          </p:nvPr>
        </p:nvSpPr>
        <p:spPr>
          <a:xfrm>
            <a:off x="505928" y="1343804"/>
            <a:ext cx="11122089" cy="2244128"/>
          </a:xfrm>
          <a:prstGeom prst="rect">
            <a:avLst/>
          </a:prstGeom>
        </p:spPr>
        <p:txBody>
          <a:bodyPr/>
          <a:lstStyle>
            <a:lvl1pPr>
              <a:defRPr sz="1400">
                <a:latin typeface="Arial" panose="020B0604020202020204" pitchFamily="34" charset="0"/>
                <a:cs typeface="Arial" panose="020B0604020202020204" pitchFamily="34" charset="0"/>
              </a:defRPr>
            </a:lvl1pPr>
            <a:lvl2pPr>
              <a:defRPr sz="1400">
                <a:latin typeface="Arial" panose="020B0604020202020204" pitchFamily="34" charset="0"/>
                <a:cs typeface="Arial" panose="020B0604020202020204" pitchFamily="34" charset="0"/>
              </a:defRPr>
            </a:lvl2pPr>
            <a:lvl3pPr>
              <a:defRPr sz="1400">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Box 7"/>
          <p:cNvSpPr txBox="1"/>
          <p:nvPr userDrawn="1"/>
        </p:nvSpPr>
        <p:spPr>
          <a:xfrm>
            <a:off x="388419" y="6372537"/>
            <a:ext cx="863149" cy="276999"/>
          </a:xfrm>
          <a:prstGeom prst="rect">
            <a:avLst/>
          </a:prstGeom>
          <a:noFill/>
        </p:spPr>
        <p:txBody>
          <a:bodyPr wrap="square" rtlCol="0">
            <a:spAutoFit/>
          </a:bodyPr>
          <a:lstStyle/>
          <a:p>
            <a:pPr algn="l"/>
            <a:fld id="{34F92BC6-D7C3-584B-87F2-0B845776A5AD}" type="slidenum">
              <a:rPr lang="en-US" sz="1200" smtClean="0">
                <a:solidFill>
                  <a:schemeClr val="accent3">
                    <a:lumMod val="60000"/>
                    <a:lumOff val="40000"/>
                  </a:schemeClr>
                </a:solidFill>
                <a:latin typeface="Arial" panose="020B0604020202020204" pitchFamily="34" charset="0"/>
                <a:cs typeface="Arial" panose="020B0604020202020204" pitchFamily="34" charset="0"/>
              </a:rPr>
              <a:pPr algn="l"/>
              <a:t>‹#›</a:t>
            </a:fld>
            <a:r>
              <a:rPr lang="en-US" sz="1200">
                <a:solidFill>
                  <a:schemeClr val="accent3">
                    <a:lumMod val="60000"/>
                    <a:lumOff val="40000"/>
                  </a:schemeClr>
                </a:solidFill>
                <a:latin typeface="Arial" panose="020B0604020202020204" pitchFamily="34" charset="0"/>
                <a:cs typeface="Arial" panose="020B0604020202020204" pitchFamily="34" charset="0"/>
              </a:rPr>
              <a:t> </a:t>
            </a:r>
            <a:r>
              <a:rPr lang="en-US" sz="1200">
                <a:solidFill>
                  <a:schemeClr val="accent3"/>
                </a:solidFill>
                <a:latin typeface="Arial" panose="020B0604020202020204" pitchFamily="34" charset="0"/>
                <a:cs typeface="Arial" panose="020B0604020202020204" pitchFamily="34" charset="0"/>
              </a:rPr>
              <a:t>  </a:t>
            </a:r>
            <a:r>
              <a:rPr lang="en-US" sz="1200">
                <a:solidFill>
                  <a:srgbClr val="005EB8"/>
                </a:solidFill>
                <a:latin typeface="Arial" panose="020B0604020202020204" pitchFamily="34" charset="0"/>
                <a:cs typeface="Arial" panose="020B0604020202020204" pitchFamily="34" charset="0"/>
              </a:rPr>
              <a:t>|</a:t>
            </a:r>
            <a:endParaRPr lang="en-US" sz="1200">
              <a:solidFill>
                <a:schemeClr val="accent3"/>
              </a:solidFill>
              <a:latin typeface="Arial" panose="020B0604020202020204" pitchFamily="34" charset="0"/>
              <a:cs typeface="Arial" panose="020B0604020202020204" pitchFamily="34" charset="0"/>
            </a:endParaRPr>
          </a:p>
        </p:txBody>
      </p:sp>
      <p:sp>
        <p:nvSpPr>
          <p:cNvPr id="9" name="Footer Placeholder 2"/>
          <p:cNvSpPr>
            <a:spLocks noGrp="1"/>
          </p:cNvSpPr>
          <p:nvPr>
            <p:ph type="ftr" sz="quarter" idx="3"/>
          </p:nvPr>
        </p:nvSpPr>
        <p:spPr>
          <a:xfrm>
            <a:off x="920902" y="6333440"/>
            <a:ext cx="7630885" cy="365125"/>
          </a:xfrm>
          <a:prstGeom prst="rect">
            <a:avLst/>
          </a:prstGeom>
        </p:spPr>
        <p:txBody>
          <a:bodyPr vert="horz" lIns="91440" tIns="45720" rIns="91440" bIns="45720" rtlCol="0" anchor="ctr"/>
          <a:lstStyle>
            <a:lvl1pPr algn="l">
              <a:defRPr sz="1200" b="0">
                <a:solidFill>
                  <a:schemeClr val="accent3">
                    <a:lumMod val="60000"/>
                    <a:lumOff val="40000"/>
                  </a:schemeClr>
                </a:solidFill>
                <a:latin typeface="Arial" charset="0"/>
                <a:ea typeface="Arial" charset="0"/>
                <a:cs typeface="Arial" charset="0"/>
              </a:defRPr>
            </a:lvl1pPr>
          </a:lstStyle>
          <a:p>
            <a:r>
              <a:rPr lang="en-GB"/>
              <a:t>DRAFT Specialist Advice: Good Practice Guidance and Recommendations for Primary Care</a:t>
            </a:r>
            <a:endParaRPr lang="en-US"/>
          </a:p>
        </p:txBody>
      </p:sp>
      <p:pic>
        <p:nvPicPr>
          <p:cNvPr id="12" name="Picture 11" descr="A picture containing clipart&#10;&#10;Description generated with very high confidence">
            <a:extLst>
              <a:ext uri="{FF2B5EF4-FFF2-40B4-BE49-F238E27FC236}">
                <a16:creationId xmlns:a16="http://schemas.microsoft.com/office/drawing/2014/main" id="{7ADC841C-5A22-4563-A975-9750BB6F94B4}"/>
              </a:ext>
            </a:extLst>
          </p:cNvPr>
          <p:cNvPicPr>
            <a:picLocks noChangeAspect="1"/>
          </p:cNvPicPr>
          <p:nvPr userDrawn="1"/>
        </p:nvPicPr>
        <p:blipFill>
          <a:blip r:embed="rId2"/>
          <a:stretch>
            <a:fillRect/>
          </a:stretch>
        </p:blipFill>
        <p:spPr>
          <a:xfrm>
            <a:off x="10261546" y="293024"/>
            <a:ext cx="1440873" cy="436418"/>
          </a:xfrm>
          <a:prstGeom prst="rect">
            <a:avLst/>
          </a:prstGeom>
        </p:spPr>
      </p:pic>
      <p:sp>
        <p:nvSpPr>
          <p:cNvPr id="7" name="Title 10">
            <a:extLst>
              <a:ext uri="{FF2B5EF4-FFF2-40B4-BE49-F238E27FC236}">
                <a16:creationId xmlns:a16="http://schemas.microsoft.com/office/drawing/2014/main" id="{6E6050CD-0BC4-4328-A366-D79C64580C7E}"/>
              </a:ext>
            </a:extLst>
          </p:cNvPr>
          <p:cNvSpPr>
            <a:spLocks noGrp="1"/>
          </p:cNvSpPr>
          <p:nvPr>
            <p:ph type="title"/>
          </p:nvPr>
        </p:nvSpPr>
        <p:spPr>
          <a:xfrm>
            <a:off x="251969" y="219457"/>
            <a:ext cx="8756073" cy="611649"/>
          </a:xfrm>
          <a:prstGeom prst="rect">
            <a:avLst/>
          </a:prstGeom>
        </p:spPr>
        <p:txBody>
          <a:bodyPr/>
          <a:lstStyle>
            <a:lvl1pPr>
              <a:defRPr sz="3600" b="0">
                <a:solidFill>
                  <a:srgbClr val="005EB8"/>
                </a:solidFill>
                <a:latin typeface="Arial" panose="020B0604020202020204" pitchFamily="34" charset="0"/>
                <a:cs typeface="Arial" panose="020B0604020202020204" pitchFamily="34" charset="0"/>
              </a:defRPr>
            </a:lvl1pPr>
          </a:lstStyle>
          <a:p>
            <a:r>
              <a:rPr lang="en-US"/>
              <a:t>Click to edit Master title style</a:t>
            </a:r>
            <a:endParaRPr lang="en-US" sz="2800">
              <a:solidFill>
                <a:srgbClr val="005EB8"/>
              </a:solidFill>
              <a:latin typeface="Arial" charset="0"/>
              <a:ea typeface="Arial" charset="0"/>
              <a:cs typeface="Arial" charset="0"/>
            </a:endParaRPr>
          </a:p>
        </p:txBody>
      </p:sp>
    </p:spTree>
    <p:extLst>
      <p:ext uri="{BB962C8B-B14F-4D97-AF65-F5344CB8AC3E}">
        <p14:creationId xmlns:p14="http://schemas.microsoft.com/office/powerpoint/2010/main" val="2314946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08E90-F652-4B40-BD0B-1F8BC7EBCD06}"/>
              </a:ext>
            </a:extLst>
          </p:cNvPr>
          <p:cNvSpPr>
            <a:spLocks noGrp="1"/>
          </p:cNvSpPr>
          <p:nvPr>
            <p:ph type="ctrTitle" hasCustomPrompt="1"/>
          </p:nvPr>
        </p:nvSpPr>
        <p:spPr>
          <a:xfrm>
            <a:off x="854765" y="2417084"/>
            <a:ext cx="9144000" cy="601111"/>
          </a:xfrm>
          <a:noFill/>
        </p:spPr>
        <p:txBody>
          <a:bodyPr anchor="b">
            <a:normAutofit/>
          </a:bodyPr>
          <a:lstStyle>
            <a:lvl1pPr algn="l">
              <a:defRPr sz="3600">
                <a:solidFill>
                  <a:schemeClr val="accent1">
                    <a:lumMod val="75000"/>
                  </a:schemeClr>
                </a:solidFill>
                <a:latin typeface="Arial" panose="020B0604020202020204" pitchFamily="34" charset="0"/>
                <a:cs typeface="Arial" panose="020B0604020202020204" pitchFamily="34" charset="0"/>
              </a:defRPr>
            </a:lvl1pPr>
          </a:lstStyle>
          <a:p>
            <a:r>
              <a:rPr lang="en-US"/>
              <a:t>Presentation Title</a:t>
            </a:r>
            <a:endParaRPr lang="en-GB"/>
          </a:p>
        </p:txBody>
      </p:sp>
      <p:sp>
        <p:nvSpPr>
          <p:cNvPr id="3" name="Subtitle 2">
            <a:extLst>
              <a:ext uri="{FF2B5EF4-FFF2-40B4-BE49-F238E27FC236}">
                <a16:creationId xmlns:a16="http://schemas.microsoft.com/office/drawing/2014/main" id="{61F7CE30-6632-4A18-9007-59691A06EF81}"/>
              </a:ext>
            </a:extLst>
          </p:cNvPr>
          <p:cNvSpPr>
            <a:spLocks noGrp="1"/>
          </p:cNvSpPr>
          <p:nvPr>
            <p:ph type="subTitle" idx="1" hasCustomPrompt="1"/>
          </p:nvPr>
        </p:nvSpPr>
        <p:spPr>
          <a:xfrm>
            <a:off x="854765" y="3195810"/>
            <a:ext cx="9144000" cy="466379"/>
          </a:xfrm>
          <a:noFill/>
        </p:spPr>
        <p:txBody>
          <a:bodyPr>
            <a:noAutofit/>
          </a:bodyPr>
          <a:lstStyle>
            <a:lvl1pPr marL="0" indent="0" algn="l">
              <a:buNone/>
              <a:defRPr sz="2800">
                <a:solidFill>
                  <a:schemeClr val="accent1">
                    <a:lumMod val="75000"/>
                  </a:schemeClr>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Sub-Title</a:t>
            </a:r>
            <a:endParaRPr lang="en-GB"/>
          </a:p>
        </p:txBody>
      </p:sp>
      <p:pic>
        <p:nvPicPr>
          <p:cNvPr id="9" name="Picture 8" descr="A black background with a black square&#10;&#10;Description automatically generated">
            <a:extLst>
              <a:ext uri="{FF2B5EF4-FFF2-40B4-BE49-F238E27FC236}">
                <a16:creationId xmlns:a16="http://schemas.microsoft.com/office/drawing/2014/main" id="{01A19A3A-9289-9760-6D57-829A1520648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8351" y="360414"/>
            <a:ext cx="3232398" cy="1013737"/>
          </a:xfrm>
          <a:prstGeom prst="rect">
            <a:avLst/>
          </a:prstGeom>
        </p:spPr>
      </p:pic>
    </p:spTree>
    <p:extLst>
      <p:ext uri="{BB962C8B-B14F-4D97-AF65-F5344CB8AC3E}">
        <p14:creationId xmlns:p14="http://schemas.microsoft.com/office/powerpoint/2010/main" val="3574008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FCB08CE-B749-4A34-8E38-256DAB23FDA3}"/>
              </a:ext>
            </a:extLst>
          </p:cNvPr>
          <p:cNvSpPr txBox="1"/>
          <p:nvPr userDrawn="1"/>
        </p:nvSpPr>
        <p:spPr>
          <a:xfrm>
            <a:off x="291314" y="6372536"/>
            <a:ext cx="647362"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fld id="{34F92BC6-D7C3-584B-87F2-0B845776A5AD}" type="slidenum">
              <a:rPr kumimoji="0" lang="en-US" sz="1200" b="0" i="0" u="none" strike="noStrike" kern="1200" cap="none" spc="0" normalizeH="0" baseline="0" noProof="0" smtClean="0">
                <a:ln>
                  <a:noFill/>
                </a:ln>
                <a:solidFill>
                  <a:srgbClr val="A5A5A5">
                    <a:lumMod val="60000"/>
                    <a:lumOff val="40000"/>
                  </a:srgbClr>
                </a:solidFill>
                <a:effectLst/>
                <a:uLnTx/>
                <a:uFillTx/>
                <a:latin typeface="Arial" panose="020B0604020202020204" pitchFamily="34" charset="0"/>
                <a:ea typeface="+mn-ea"/>
                <a:cs typeface="Arial" panose="020B0604020202020204" pitchFamily="34" charset="0"/>
              </a:rPr>
              <a:pPr marL="0" marR="0" lvl="0" indent="0" algn="l" defTabSz="457200" rtl="0" eaLnBrk="1" fontAlgn="auto" latinLnBrk="0" hangingPunct="1">
                <a:lnSpc>
                  <a:spcPct val="100000"/>
                </a:lnSpc>
                <a:spcBef>
                  <a:spcPts val="0"/>
                </a:spcBef>
                <a:spcAft>
                  <a:spcPts val="0"/>
                </a:spcAft>
                <a:buClrTx/>
                <a:buSzTx/>
                <a:buFontTx/>
                <a:buNone/>
                <a:tabLst/>
                <a:defRPr/>
              </a:pPr>
              <a:t>‹#›</a:t>
            </a:fld>
            <a:r>
              <a:rPr kumimoji="0" lang="en-US" sz="1200" b="0" i="0" u="none" strike="noStrike" kern="1200" cap="none" spc="0" normalizeH="0" baseline="0" noProof="0">
                <a:ln>
                  <a:noFill/>
                </a:ln>
                <a:solidFill>
                  <a:srgbClr val="A5A5A5">
                    <a:lumMod val="60000"/>
                    <a:lumOff val="40000"/>
                  </a:srgb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a:ln>
                  <a:noFill/>
                </a:ln>
                <a:solidFill>
                  <a:srgbClr val="A5A5A5"/>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a:ln>
                  <a:noFill/>
                </a:ln>
                <a:solidFill>
                  <a:srgbClr val="005EB8"/>
                </a:solidFill>
                <a:effectLst/>
                <a:uLnTx/>
                <a:uFillTx/>
                <a:latin typeface="Arial" panose="020B0604020202020204" pitchFamily="34" charset="0"/>
                <a:ea typeface="+mn-ea"/>
                <a:cs typeface="Arial" panose="020B0604020202020204" pitchFamily="34" charset="0"/>
              </a:rPr>
              <a:t>|</a:t>
            </a:r>
            <a:endParaRPr kumimoji="0" lang="en-US" sz="1200" b="0" i="0" u="none" strike="noStrike" kern="1200" cap="none" spc="0" normalizeH="0" baseline="0" noProof="0">
              <a:ln>
                <a:noFill/>
              </a:ln>
              <a:solidFill>
                <a:srgbClr val="A5A5A5"/>
              </a:solidFill>
              <a:effectLst/>
              <a:uLnTx/>
              <a:uFillTx/>
              <a:latin typeface="Arial" panose="020B0604020202020204" pitchFamily="34" charset="0"/>
              <a:ea typeface="+mn-ea"/>
              <a:cs typeface="Arial" panose="020B0604020202020204" pitchFamily="34" charset="0"/>
            </a:endParaRPr>
          </a:p>
        </p:txBody>
      </p:sp>
      <p:sp>
        <p:nvSpPr>
          <p:cNvPr id="12" name="Title 10">
            <a:extLst>
              <a:ext uri="{FF2B5EF4-FFF2-40B4-BE49-F238E27FC236}">
                <a16:creationId xmlns:a16="http://schemas.microsoft.com/office/drawing/2014/main" id="{22B34758-9E88-47CF-97D6-6500D97D9E41}"/>
              </a:ext>
            </a:extLst>
          </p:cNvPr>
          <p:cNvSpPr>
            <a:spLocks noGrp="1"/>
          </p:cNvSpPr>
          <p:nvPr>
            <p:ph type="title" hasCustomPrompt="1"/>
          </p:nvPr>
        </p:nvSpPr>
        <p:spPr>
          <a:xfrm>
            <a:off x="339758" y="365947"/>
            <a:ext cx="8398889" cy="611649"/>
          </a:xfrm>
          <a:prstGeom prst="rect">
            <a:avLst/>
          </a:prstGeom>
        </p:spPr>
        <p:txBody>
          <a:bodyPr/>
          <a:lstStyle>
            <a:lvl1pPr>
              <a:defRPr sz="3600" b="0">
                <a:solidFill>
                  <a:schemeClr val="accent1">
                    <a:lumMod val="75000"/>
                  </a:schemeClr>
                </a:solidFill>
                <a:latin typeface="Arial" panose="020B0604020202020204" pitchFamily="34" charset="0"/>
                <a:cs typeface="Arial" panose="020B0604020202020204" pitchFamily="34" charset="0"/>
              </a:defRPr>
            </a:lvl1pPr>
          </a:lstStyle>
          <a:p>
            <a:r>
              <a:rPr lang="en-US"/>
              <a:t>Slide Heading</a:t>
            </a:r>
            <a:endParaRPr lang="en-US" sz="2800">
              <a:solidFill>
                <a:srgbClr val="005EB8"/>
              </a:solidFill>
              <a:latin typeface="Arial" charset="0"/>
              <a:ea typeface="Arial" charset="0"/>
              <a:cs typeface="Arial" charset="0"/>
            </a:endParaRPr>
          </a:p>
        </p:txBody>
      </p:sp>
      <p:sp>
        <p:nvSpPr>
          <p:cNvPr id="13" name="Content Placeholder 9">
            <a:extLst>
              <a:ext uri="{FF2B5EF4-FFF2-40B4-BE49-F238E27FC236}">
                <a16:creationId xmlns:a16="http://schemas.microsoft.com/office/drawing/2014/main" id="{34C2919C-3AD4-436F-A0CC-4F48C43AA521}"/>
              </a:ext>
            </a:extLst>
          </p:cNvPr>
          <p:cNvSpPr>
            <a:spLocks noGrp="1"/>
          </p:cNvSpPr>
          <p:nvPr>
            <p:ph sz="quarter" idx="10"/>
          </p:nvPr>
        </p:nvSpPr>
        <p:spPr>
          <a:xfrm>
            <a:off x="781878" y="1833143"/>
            <a:ext cx="10641498" cy="2244128"/>
          </a:xfrm>
          <a:prstGeom prst="rect">
            <a:avLst/>
          </a:prstGeom>
        </p:spPr>
        <p:txBody>
          <a:bodyPr>
            <a:normAutofit/>
          </a:bodyPr>
          <a:lstStyle>
            <a:lvl1pPr>
              <a:defRPr sz="2000">
                <a:latin typeface="Arial" panose="020B0604020202020204" pitchFamily="34" charset="0"/>
                <a:cs typeface="Arial" panose="020B0604020202020204" pitchFamily="34" charset="0"/>
              </a:defRPr>
            </a:lvl1pPr>
            <a:lvl2pPr marL="685800" indent="-228600">
              <a:buSzPct val="80000"/>
              <a:buFont typeface="Courier New" panose="02070309020205020404" pitchFamily="49" charset="0"/>
              <a:buChar char="o"/>
              <a:defRPr sz="2000">
                <a:latin typeface="Arial" panose="020B0604020202020204" pitchFamily="34" charset="0"/>
                <a:cs typeface="Arial" panose="020B0604020202020204" pitchFamily="34" charset="0"/>
              </a:defRPr>
            </a:lvl2pPr>
            <a:lvl3pPr marL="1143000" indent="-228600">
              <a:buFont typeface="Wingdings" panose="05000000000000000000" pitchFamily="2" charset="2"/>
              <a:buChar char="§"/>
              <a:defRPr sz="18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p:txBody>
      </p:sp>
      <p:pic>
        <p:nvPicPr>
          <p:cNvPr id="2" name="Picture 1">
            <a:extLst>
              <a:ext uri="{FF2B5EF4-FFF2-40B4-BE49-F238E27FC236}">
                <a16:creationId xmlns:a16="http://schemas.microsoft.com/office/drawing/2014/main" id="{BC64CD86-9F0E-9318-B846-8B300545F5C3}"/>
              </a:ext>
            </a:extLst>
          </p:cNvPr>
          <p:cNvPicPr>
            <a:picLocks noChangeAspect="1"/>
          </p:cNvPicPr>
          <p:nvPr userDrawn="1"/>
        </p:nvPicPr>
        <p:blipFill>
          <a:blip r:embed="rId2"/>
          <a:srcRect/>
          <a:stretch/>
        </p:blipFill>
        <p:spPr>
          <a:xfrm>
            <a:off x="9329150" y="203004"/>
            <a:ext cx="2631244" cy="793549"/>
          </a:xfrm>
          <a:prstGeom prst="rect">
            <a:avLst/>
          </a:prstGeom>
        </p:spPr>
      </p:pic>
      <p:pic>
        <p:nvPicPr>
          <p:cNvPr id="6" name="Picture 5" descr="A map of the united states&#10;&#10;Description automatically generated">
            <a:extLst>
              <a:ext uri="{FF2B5EF4-FFF2-40B4-BE49-F238E27FC236}">
                <a16:creationId xmlns:a16="http://schemas.microsoft.com/office/drawing/2014/main" id="{FB1697F8-8792-C6FB-44FF-19D45FE0E843}"/>
              </a:ext>
            </a:extLst>
          </p:cNvPr>
          <p:cNvPicPr>
            <a:picLocks noChangeAspect="1"/>
          </p:cNvPicPr>
          <p:nvPr userDrawn="1"/>
        </p:nvPicPr>
        <p:blipFill>
          <a:blip r:embed="rId3">
            <a:alphaModFix amt="70000"/>
            <a:extLst>
              <a:ext uri="{BEBA8EAE-BF5A-486C-A8C5-ECC9F3942E4B}">
                <a14:imgProps xmlns:a14="http://schemas.microsoft.com/office/drawing/2010/main">
                  <a14:imgLayer r:embed="rId4">
                    <a14:imgEffect>
                      <a14:sharpenSoften amount="-96000"/>
                    </a14:imgEffect>
                  </a14:imgLayer>
                </a14:imgProps>
              </a:ext>
              <a:ext uri="{28A0092B-C50C-407E-A947-70E740481C1C}">
                <a14:useLocalDpi xmlns:a14="http://schemas.microsoft.com/office/drawing/2010/main" val="0"/>
              </a:ext>
            </a:extLst>
          </a:blip>
          <a:stretch>
            <a:fillRect/>
          </a:stretch>
        </p:blipFill>
        <p:spPr>
          <a:xfrm>
            <a:off x="9220998" y="4914629"/>
            <a:ext cx="2829320" cy="1943371"/>
          </a:xfrm>
          <a:prstGeom prst="rect">
            <a:avLst/>
          </a:prstGeom>
        </p:spPr>
      </p:pic>
    </p:spTree>
    <p:extLst>
      <p:ext uri="{BB962C8B-B14F-4D97-AF65-F5344CB8AC3E}">
        <p14:creationId xmlns:p14="http://schemas.microsoft.com/office/powerpoint/2010/main" val="3206627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Heading, subhead, bullets one column">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1F09CFFC-C421-A97A-14A3-FE2852D11994}"/>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32000" y="2771999"/>
            <a:ext cx="11088000" cy="3456000"/>
          </a:xfrm>
          <a:prstGeom prst="rect">
            <a:avLst/>
          </a:prstGeom>
        </p:spPr>
        <p:txBody>
          <a:bodyPr lIns="0" tIns="0" rIns="0" bIns="0">
            <a:norm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1" y="2088000"/>
            <a:ext cx="11012644" cy="577927"/>
          </a:xfrm>
          <a:prstGeom prst="rect">
            <a:avLst/>
          </a:prstGeom>
        </p:spPr>
        <p:txBody>
          <a:bodyPr lIns="0" tIns="0" rIns="0" bIns="0">
            <a:noAutofit/>
          </a:bodyPr>
          <a:lstStyle>
            <a:lvl1pPr marL="0" indent="0">
              <a:lnSpc>
                <a:spcPts val="2200"/>
              </a:lnSpc>
              <a:spcBef>
                <a:spcPts val="0"/>
              </a:spcBef>
              <a:spcAft>
                <a:spcPts val="90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F771D90-A686-C949-8872-F69893BCF8E4}"/>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4CD5CE1C-46DF-8846-A4A0-E19A9CC397BE}"/>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64955267-CD3E-4484-1B20-32E90EB4EDCE}"/>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2783000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blank">
    <p:spTree>
      <p:nvGrpSpPr>
        <p:cNvPr id="1" name=""/>
        <p:cNvGrpSpPr/>
        <p:nvPr/>
      </p:nvGrpSpPr>
      <p:grpSpPr>
        <a:xfrm>
          <a:off x="0" y="0"/>
          <a:ext cx="0" cy="0"/>
          <a:chOff x="0" y="0"/>
          <a:chExt cx="0" cy="0"/>
        </a:xfrm>
      </p:grpSpPr>
      <p:sp>
        <p:nvSpPr>
          <p:cNvPr id="12" name="Title 10">
            <a:extLst>
              <a:ext uri="{FF2B5EF4-FFF2-40B4-BE49-F238E27FC236}">
                <a16:creationId xmlns:a16="http://schemas.microsoft.com/office/drawing/2014/main" id="{22B34758-9E88-47CF-97D6-6500D97D9E41}"/>
              </a:ext>
            </a:extLst>
          </p:cNvPr>
          <p:cNvSpPr>
            <a:spLocks noGrp="1"/>
          </p:cNvSpPr>
          <p:nvPr>
            <p:ph type="title"/>
          </p:nvPr>
        </p:nvSpPr>
        <p:spPr>
          <a:xfrm>
            <a:off x="781877" y="1037979"/>
            <a:ext cx="10641498" cy="611649"/>
          </a:xfrm>
          <a:prstGeom prst="rect">
            <a:avLst/>
          </a:prstGeom>
        </p:spPr>
        <p:txBody>
          <a:bodyPr/>
          <a:lstStyle>
            <a:lvl1pPr>
              <a:defRPr sz="3600" b="1">
                <a:solidFill>
                  <a:srgbClr val="005EB8"/>
                </a:solidFill>
                <a:latin typeface="Arial" panose="020B0604020202020204" pitchFamily="34" charset="0"/>
                <a:cs typeface="Arial" panose="020B0604020202020204" pitchFamily="34" charset="0"/>
              </a:defRPr>
            </a:lvl1pPr>
          </a:lstStyle>
          <a:p>
            <a:r>
              <a:rPr lang="en-US"/>
              <a:t>Click to edit Master title style</a:t>
            </a:r>
            <a:endParaRPr lang="en-US" sz="2800">
              <a:solidFill>
                <a:srgbClr val="005EB8"/>
              </a:solidFill>
              <a:latin typeface="Arial" charset="0"/>
              <a:ea typeface="Arial" charset="0"/>
              <a:cs typeface="Arial" charset="0"/>
            </a:endParaRPr>
          </a:p>
        </p:txBody>
      </p:sp>
      <p:sp>
        <p:nvSpPr>
          <p:cNvPr id="13" name="Content Placeholder 9">
            <a:extLst>
              <a:ext uri="{FF2B5EF4-FFF2-40B4-BE49-F238E27FC236}">
                <a16:creationId xmlns:a16="http://schemas.microsoft.com/office/drawing/2014/main" id="{34C2919C-3AD4-436F-A0CC-4F48C43AA521}"/>
              </a:ext>
            </a:extLst>
          </p:cNvPr>
          <p:cNvSpPr>
            <a:spLocks noGrp="1"/>
          </p:cNvSpPr>
          <p:nvPr>
            <p:ph sz="quarter" idx="10"/>
          </p:nvPr>
        </p:nvSpPr>
        <p:spPr>
          <a:xfrm>
            <a:off x="781878" y="1833143"/>
            <a:ext cx="10641498" cy="2244128"/>
          </a:xfrm>
          <a:prstGeom prst="rect">
            <a:avLst/>
          </a:prstGeom>
        </p:spPr>
        <p:txBody>
          <a:bodyPr>
            <a:normAutofit/>
          </a:bodyPr>
          <a:lstStyle>
            <a:lvl1pPr>
              <a:defRPr sz="1800" baseline="0">
                <a:latin typeface="Arial" panose="020B0604020202020204" pitchFamily="34" charset="0"/>
                <a:cs typeface="Arial" panose="020B0604020202020204" pitchFamily="34" charset="0"/>
              </a:defRPr>
            </a:lvl1pPr>
            <a:lvl2pPr>
              <a:defRPr sz="1800" baseline="0">
                <a:latin typeface="Arial" panose="020B0604020202020204" pitchFamily="34" charset="0"/>
                <a:cs typeface="Arial" panose="020B0604020202020204" pitchFamily="34" charset="0"/>
              </a:defRPr>
            </a:lvl2pPr>
            <a:lvl3pPr>
              <a:defRPr sz="1800" baseline="0">
                <a:latin typeface="Arial" panose="020B0604020202020204" pitchFamily="34" charset="0"/>
                <a:cs typeface="Arial" panose="020B0604020202020204" pitchFamily="34" charset="0"/>
              </a:defRPr>
            </a:lvl3pPr>
            <a:lvl4pPr>
              <a:defRPr sz="1800" baseline="0">
                <a:latin typeface="Arial" panose="020B0604020202020204" pitchFamily="34" charset="0"/>
                <a:cs typeface="Arial" panose="020B0604020202020204" pitchFamily="34" charset="0"/>
              </a:defRPr>
            </a:lvl4pPr>
            <a:lvl5pPr>
              <a:defRPr sz="1800" baseline="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77290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FCB08CE-B749-4A34-8E38-256DAB23FDA3}"/>
              </a:ext>
            </a:extLst>
          </p:cNvPr>
          <p:cNvSpPr txBox="1"/>
          <p:nvPr userDrawn="1"/>
        </p:nvSpPr>
        <p:spPr>
          <a:xfrm>
            <a:off x="291314" y="6372536"/>
            <a:ext cx="647362"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fld id="{34F92BC6-D7C3-584B-87F2-0B845776A5AD}" type="slidenum">
              <a:rPr kumimoji="0" lang="en-US" sz="1200" b="0" i="0" u="none" strike="noStrike" kern="1200" cap="none" spc="0" normalizeH="0" baseline="0" noProof="0" smtClean="0">
                <a:ln>
                  <a:noFill/>
                </a:ln>
                <a:solidFill>
                  <a:srgbClr val="A5A5A5">
                    <a:lumMod val="60000"/>
                    <a:lumOff val="40000"/>
                  </a:srgbClr>
                </a:solidFill>
                <a:effectLst/>
                <a:uLnTx/>
                <a:uFillTx/>
                <a:latin typeface="Arial" panose="020B0604020202020204" pitchFamily="34" charset="0"/>
                <a:ea typeface="+mn-ea"/>
                <a:cs typeface="Arial" panose="020B0604020202020204" pitchFamily="34" charset="0"/>
              </a:rPr>
              <a:pPr marL="0" marR="0" lvl="0" indent="0" algn="l" defTabSz="457200" rtl="0" eaLnBrk="1" fontAlgn="auto" latinLnBrk="0" hangingPunct="1">
                <a:lnSpc>
                  <a:spcPct val="100000"/>
                </a:lnSpc>
                <a:spcBef>
                  <a:spcPts val="0"/>
                </a:spcBef>
                <a:spcAft>
                  <a:spcPts val="0"/>
                </a:spcAft>
                <a:buClrTx/>
                <a:buSzTx/>
                <a:buFontTx/>
                <a:buNone/>
                <a:tabLst/>
                <a:defRPr/>
              </a:pPr>
              <a:t>‹#›</a:t>
            </a:fld>
            <a:r>
              <a:rPr kumimoji="0" lang="en-US" sz="1200" b="0" i="0" u="none" strike="noStrike" kern="1200" cap="none" spc="0" normalizeH="0" baseline="0" noProof="0">
                <a:ln>
                  <a:noFill/>
                </a:ln>
                <a:solidFill>
                  <a:srgbClr val="A5A5A5">
                    <a:lumMod val="60000"/>
                    <a:lumOff val="40000"/>
                  </a:srgb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a:ln>
                  <a:noFill/>
                </a:ln>
                <a:solidFill>
                  <a:srgbClr val="A5A5A5"/>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a:ln>
                  <a:noFill/>
                </a:ln>
                <a:solidFill>
                  <a:srgbClr val="005EB8"/>
                </a:solidFill>
                <a:effectLst/>
                <a:uLnTx/>
                <a:uFillTx/>
                <a:latin typeface="Arial" panose="020B0604020202020204" pitchFamily="34" charset="0"/>
                <a:ea typeface="+mn-ea"/>
                <a:cs typeface="Arial" panose="020B0604020202020204" pitchFamily="34" charset="0"/>
              </a:rPr>
              <a:t>|</a:t>
            </a:r>
            <a:endParaRPr kumimoji="0" lang="en-US" sz="1200" b="0" i="0" u="none" strike="noStrike" kern="1200" cap="none" spc="0" normalizeH="0" baseline="0" noProof="0">
              <a:ln>
                <a:noFill/>
              </a:ln>
              <a:solidFill>
                <a:srgbClr val="A5A5A5"/>
              </a:solidFill>
              <a:effectLst/>
              <a:uLnTx/>
              <a:uFillTx/>
              <a:latin typeface="Arial" panose="020B0604020202020204" pitchFamily="34" charset="0"/>
              <a:ea typeface="+mn-ea"/>
              <a:cs typeface="Arial" panose="020B0604020202020204" pitchFamily="34" charset="0"/>
            </a:endParaRPr>
          </a:p>
        </p:txBody>
      </p:sp>
      <p:sp>
        <p:nvSpPr>
          <p:cNvPr id="12" name="Title 10">
            <a:extLst>
              <a:ext uri="{FF2B5EF4-FFF2-40B4-BE49-F238E27FC236}">
                <a16:creationId xmlns:a16="http://schemas.microsoft.com/office/drawing/2014/main" id="{22B34758-9E88-47CF-97D6-6500D97D9E41}"/>
              </a:ext>
            </a:extLst>
          </p:cNvPr>
          <p:cNvSpPr>
            <a:spLocks noGrp="1"/>
          </p:cNvSpPr>
          <p:nvPr>
            <p:ph type="title" hasCustomPrompt="1"/>
          </p:nvPr>
        </p:nvSpPr>
        <p:spPr>
          <a:xfrm>
            <a:off x="339758" y="365947"/>
            <a:ext cx="8398889" cy="611649"/>
          </a:xfrm>
          <a:prstGeom prst="rect">
            <a:avLst/>
          </a:prstGeom>
        </p:spPr>
        <p:txBody>
          <a:bodyPr/>
          <a:lstStyle>
            <a:lvl1pPr>
              <a:defRPr sz="3600" b="0">
                <a:solidFill>
                  <a:schemeClr val="accent1">
                    <a:lumMod val="75000"/>
                  </a:schemeClr>
                </a:solidFill>
                <a:latin typeface="Arial" panose="020B0604020202020204" pitchFamily="34" charset="0"/>
                <a:cs typeface="Arial" panose="020B0604020202020204" pitchFamily="34" charset="0"/>
              </a:defRPr>
            </a:lvl1pPr>
          </a:lstStyle>
          <a:p>
            <a:r>
              <a:rPr lang="en-US"/>
              <a:t>Slide Heading</a:t>
            </a:r>
            <a:endParaRPr lang="en-US" sz="2800">
              <a:solidFill>
                <a:srgbClr val="005EB8"/>
              </a:solidFill>
              <a:latin typeface="Arial" charset="0"/>
              <a:ea typeface="Arial" charset="0"/>
              <a:cs typeface="Arial" charset="0"/>
            </a:endParaRPr>
          </a:p>
        </p:txBody>
      </p:sp>
      <p:sp>
        <p:nvSpPr>
          <p:cNvPr id="13" name="Content Placeholder 9">
            <a:extLst>
              <a:ext uri="{FF2B5EF4-FFF2-40B4-BE49-F238E27FC236}">
                <a16:creationId xmlns:a16="http://schemas.microsoft.com/office/drawing/2014/main" id="{34C2919C-3AD4-436F-A0CC-4F48C43AA521}"/>
              </a:ext>
            </a:extLst>
          </p:cNvPr>
          <p:cNvSpPr>
            <a:spLocks noGrp="1"/>
          </p:cNvSpPr>
          <p:nvPr>
            <p:ph sz="quarter" idx="10"/>
          </p:nvPr>
        </p:nvSpPr>
        <p:spPr>
          <a:xfrm>
            <a:off x="781878" y="1833143"/>
            <a:ext cx="10641498" cy="2244128"/>
          </a:xfrm>
          <a:prstGeom prst="rect">
            <a:avLst/>
          </a:prstGeom>
        </p:spPr>
        <p:txBody>
          <a:bodyPr>
            <a:normAutofit/>
          </a:bodyPr>
          <a:lstStyle>
            <a:lvl1pPr>
              <a:defRPr sz="2000">
                <a:latin typeface="Arial" panose="020B0604020202020204" pitchFamily="34" charset="0"/>
                <a:cs typeface="Arial" panose="020B0604020202020204" pitchFamily="34" charset="0"/>
              </a:defRPr>
            </a:lvl1pPr>
            <a:lvl2pPr marL="685800" indent="-228600">
              <a:buSzPct val="80000"/>
              <a:buFont typeface="Courier New" panose="02070309020205020404" pitchFamily="49" charset="0"/>
              <a:buChar char="o"/>
              <a:defRPr sz="2000">
                <a:latin typeface="Arial" panose="020B0604020202020204" pitchFamily="34" charset="0"/>
                <a:cs typeface="Arial" panose="020B0604020202020204" pitchFamily="34" charset="0"/>
              </a:defRPr>
            </a:lvl2pPr>
            <a:lvl3pPr marL="1143000" indent="-228600">
              <a:buFont typeface="Wingdings" panose="05000000000000000000" pitchFamily="2" charset="2"/>
              <a:buChar char="§"/>
              <a:defRPr sz="18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p:txBody>
      </p:sp>
      <p:pic>
        <p:nvPicPr>
          <p:cNvPr id="2" name="Picture 1">
            <a:extLst>
              <a:ext uri="{FF2B5EF4-FFF2-40B4-BE49-F238E27FC236}">
                <a16:creationId xmlns:a16="http://schemas.microsoft.com/office/drawing/2014/main" id="{BC64CD86-9F0E-9318-B846-8B300545F5C3}"/>
              </a:ext>
            </a:extLst>
          </p:cNvPr>
          <p:cNvPicPr>
            <a:picLocks noChangeAspect="1"/>
          </p:cNvPicPr>
          <p:nvPr userDrawn="1"/>
        </p:nvPicPr>
        <p:blipFill>
          <a:blip r:embed="rId2"/>
          <a:srcRect/>
          <a:stretch/>
        </p:blipFill>
        <p:spPr>
          <a:xfrm>
            <a:off x="9329150" y="203004"/>
            <a:ext cx="2631244" cy="793549"/>
          </a:xfrm>
          <a:prstGeom prst="rect">
            <a:avLst/>
          </a:prstGeom>
        </p:spPr>
      </p:pic>
      <p:pic>
        <p:nvPicPr>
          <p:cNvPr id="6" name="Picture 5" descr="A map of the united states&#10;&#10;Description automatically generated">
            <a:extLst>
              <a:ext uri="{FF2B5EF4-FFF2-40B4-BE49-F238E27FC236}">
                <a16:creationId xmlns:a16="http://schemas.microsoft.com/office/drawing/2014/main" id="{FB1697F8-8792-C6FB-44FF-19D45FE0E843}"/>
              </a:ext>
            </a:extLst>
          </p:cNvPr>
          <p:cNvPicPr>
            <a:picLocks noChangeAspect="1"/>
          </p:cNvPicPr>
          <p:nvPr userDrawn="1"/>
        </p:nvPicPr>
        <p:blipFill>
          <a:blip r:embed="rId3">
            <a:alphaModFix amt="70000"/>
            <a:extLst>
              <a:ext uri="{BEBA8EAE-BF5A-486C-A8C5-ECC9F3942E4B}">
                <a14:imgProps xmlns:a14="http://schemas.microsoft.com/office/drawing/2010/main">
                  <a14:imgLayer r:embed="rId4">
                    <a14:imgEffect>
                      <a14:sharpenSoften amount="-96000"/>
                    </a14:imgEffect>
                  </a14:imgLayer>
                </a14:imgProps>
              </a:ext>
              <a:ext uri="{28A0092B-C50C-407E-A947-70E740481C1C}">
                <a14:useLocalDpi xmlns:a14="http://schemas.microsoft.com/office/drawing/2010/main" val="0"/>
              </a:ext>
            </a:extLst>
          </a:blip>
          <a:stretch>
            <a:fillRect/>
          </a:stretch>
        </p:blipFill>
        <p:spPr>
          <a:xfrm>
            <a:off x="9220998" y="4914629"/>
            <a:ext cx="2829320" cy="1943371"/>
          </a:xfrm>
          <a:prstGeom prst="rect">
            <a:avLst/>
          </a:prstGeom>
        </p:spPr>
      </p:pic>
    </p:spTree>
    <p:extLst>
      <p:ext uri="{BB962C8B-B14F-4D97-AF65-F5344CB8AC3E}">
        <p14:creationId xmlns:p14="http://schemas.microsoft.com/office/powerpoint/2010/main" val="164255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0C963A1-AC6C-45E8-9A5E-5724DC43F4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E06ACFE-E4D6-411B-9ADC-FFC9D7DBBD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8DBF1BF-AB6C-4EA7-A16A-0C6C9EFA13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4FCD3CFA-4DDC-43FC-968A-540737FDA836}"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28/11/2025</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6F1E0E1F-777F-42FA-A4A2-320208497D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C91CC28B-BDF3-45C3-92FF-6562C624CA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950FC886-343C-4B72-AFE6-F0497CBE787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63615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7" r:id="rId5"/>
    <p:sldLayoutId id="2147483668" r:id="rId6"/>
    <p:sldLayoutId id="2147483669" r:id="rId7"/>
    <p:sldLayoutId id="2147483671" r:id="rId8"/>
    <p:sldLayoutId id="2147483673" r:id="rId9"/>
    <p:sldLayoutId id="2147483674" r:id="rId10"/>
  </p:sldLayoutIdLst>
  <p:txStyles>
    <p:titleStyle>
      <a:lvl1pPr algn="l" defTabSz="914400" rtl="0" eaLnBrk="1" latinLnBrk="0" hangingPunct="1">
        <a:lnSpc>
          <a:spcPct val="90000"/>
        </a:lnSpc>
        <a:spcBef>
          <a:spcPct val="0"/>
        </a:spcBef>
        <a:buNone/>
        <a:defRPr sz="3600" b="1" kern="1200">
          <a:solidFill>
            <a:srgbClr val="005EB8"/>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rajvinder.dhillon@nhs.net" TargetMode="External"/><Relationship Id="rId2" Type="http://schemas.openxmlformats.org/officeDocument/2006/relationships/hyperlink" Target="mailto:Lucybond@nhs.ne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5A0C7-49E5-7956-1280-19FFEF9C2519}"/>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F35508B1-5686-268A-EF37-A47ACC8C4EB5}"/>
              </a:ext>
            </a:extLst>
          </p:cNvPr>
          <p:cNvPicPr>
            <a:picLocks noChangeAspect="1"/>
          </p:cNvPicPr>
          <p:nvPr/>
        </p:nvPicPr>
        <p:blipFill>
          <a:blip r:embed="rId2"/>
          <a:stretch>
            <a:fillRect/>
          </a:stretch>
        </p:blipFill>
        <p:spPr>
          <a:xfrm>
            <a:off x="8758" y="0"/>
            <a:ext cx="12183242" cy="6855712"/>
          </a:xfrm>
          <a:prstGeom prst="rect">
            <a:avLst/>
          </a:prstGeom>
        </p:spPr>
      </p:pic>
      <p:sp>
        <p:nvSpPr>
          <p:cNvPr id="2" name="Title 1">
            <a:extLst>
              <a:ext uri="{FF2B5EF4-FFF2-40B4-BE49-F238E27FC236}">
                <a16:creationId xmlns:a16="http://schemas.microsoft.com/office/drawing/2014/main" id="{16938C58-C96B-3B6A-D2DF-C43CFBE65314}"/>
              </a:ext>
            </a:extLst>
          </p:cNvPr>
          <p:cNvSpPr>
            <a:spLocks noGrp="1"/>
          </p:cNvSpPr>
          <p:nvPr>
            <p:ph type="ctrTitle"/>
          </p:nvPr>
        </p:nvSpPr>
        <p:spPr>
          <a:xfrm>
            <a:off x="854765" y="1994771"/>
            <a:ext cx="9144000" cy="1023424"/>
          </a:xfrm>
        </p:spPr>
        <p:txBody>
          <a:bodyPr>
            <a:normAutofit fontScale="90000"/>
          </a:bodyPr>
          <a:lstStyle/>
          <a:p>
            <a:r>
              <a:rPr lang="en-GB" dirty="0">
                <a:latin typeface="Arial"/>
                <a:cs typeface="Arial"/>
              </a:rPr>
              <a:t>South West Cervical</a:t>
            </a:r>
            <a:r>
              <a:rPr lang="en-GB" sz="3600" dirty="0">
                <a:latin typeface="Arial"/>
                <a:cs typeface="Arial"/>
              </a:rPr>
              <a:t> Cancer Elimination</a:t>
            </a:r>
            <a:br>
              <a:rPr lang="en-GB" dirty="0">
                <a:latin typeface="Arial"/>
                <a:cs typeface="Arial"/>
              </a:rPr>
            </a:br>
            <a:r>
              <a:rPr lang="en-GB" dirty="0">
                <a:latin typeface="Arial"/>
                <a:cs typeface="Arial"/>
              </a:rPr>
              <a:t>SWAGGER Engagement</a:t>
            </a:r>
            <a:endParaRPr lang="en-GB">
              <a:latin typeface="Arial"/>
              <a:cs typeface="Arial"/>
            </a:endParaRPr>
          </a:p>
        </p:txBody>
      </p:sp>
      <p:sp>
        <p:nvSpPr>
          <p:cNvPr id="4" name="Subtitle 2">
            <a:extLst>
              <a:ext uri="{FF2B5EF4-FFF2-40B4-BE49-F238E27FC236}">
                <a16:creationId xmlns:a16="http://schemas.microsoft.com/office/drawing/2014/main" id="{F11E83C4-37D9-F0AC-814C-B47A37583473}"/>
              </a:ext>
            </a:extLst>
          </p:cNvPr>
          <p:cNvSpPr txBox="1">
            <a:spLocks/>
          </p:cNvSpPr>
          <p:nvPr/>
        </p:nvSpPr>
        <p:spPr>
          <a:xfrm>
            <a:off x="854765" y="3574660"/>
            <a:ext cx="9144000" cy="466379"/>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accent1">
                    <a:lumMod val="75000"/>
                  </a:schemeClr>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Arial" panose="020B0604020202020204" pitchFamily="34" charset="0"/>
                <a:ea typeface="+mn-ea"/>
                <a:cs typeface="Arial" panose="020B0604020202020204"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defRPr/>
            </a:pPr>
            <a:r>
              <a:rPr lang="en-US" sz="2000" b="1" dirty="0">
                <a:solidFill>
                  <a:prstClr val="black"/>
                </a:solidFill>
                <a:latin typeface="Arial"/>
                <a:cs typeface="Arial"/>
              </a:rPr>
              <a:t>28</a:t>
            </a:r>
            <a:r>
              <a:rPr lang="en-US" sz="2000" b="1" baseline="30000" dirty="0">
                <a:solidFill>
                  <a:prstClr val="black"/>
                </a:solidFill>
                <a:latin typeface="Arial"/>
                <a:cs typeface="Arial"/>
              </a:rPr>
              <a:t>st</a:t>
            </a:r>
            <a:r>
              <a:rPr lang="en-US" sz="2000" b="1" dirty="0">
                <a:solidFill>
                  <a:prstClr val="black"/>
                </a:solidFill>
                <a:latin typeface="Arial"/>
                <a:cs typeface="Arial"/>
              </a:rPr>
              <a:t> November 2025</a:t>
            </a:r>
            <a:endParaRPr lang="en-GB" sz="2000" b="1" i="0" u="none" strike="noStrike" kern="1200" cap="none" spc="0" normalizeH="0" baseline="0" noProof="0" dirty="0">
              <a:ln>
                <a:noFill/>
              </a:ln>
              <a:solidFill>
                <a:prstClr val="black"/>
              </a:solidFill>
              <a:effectLst/>
              <a:uLnTx/>
              <a:uFillTx/>
              <a:latin typeface="Arial"/>
              <a:cs typeface="Arial"/>
            </a:endParaRPr>
          </a:p>
        </p:txBody>
      </p:sp>
      <p:sp>
        <p:nvSpPr>
          <p:cNvPr id="8" name="TextBox 7">
            <a:extLst>
              <a:ext uri="{FF2B5EF4-FFF2-40B4-BE49-F238E27FC236}">
                <a16:creationId xmlns:a16="http://schemas.microsoft.com/office/drawing/2014/main" id="{081BE4E0-BC09-E74C-A6A6-F3705B1FADA7}"/>
              </a:ext>
            </a:extLst>
          </p:cNvPr>
          <p:cNvSpPr txBox="1"/>
          <p:nvPr/>
        </p:nvSpPr>
        <p:spPr>
          <a:xfrm>
            <a:off x="850695" y="3061769"/>
            <a:ext cx="606513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dirty="0">
                <a:ea typeface="Calibri"/>
                <a:cs typeface="Calibri"/>
              </a:rPr>
              <a:t>Ensuring timely &amp; effect cervical cancer care</a:t>
            </a:r>
            <a:endParaRPr lang="en-GB" b="1" dirty="0"/>
          </a:p>
        </p:txBody>
      </p:sp>
    </p:spTree>
    <p:extLst>
      <p:ext uri="{BB962C8B-B14F-4D97-AF65-F5344CB8AC3E}">
        <p14:creationId xmlns:p14="http://schemas.microsoft.com/office/powerpoint/2010/main" val="1039915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594638D-C17F-D749-9360-E2332845D248}"/>
              </a:ext>
            </a:extLst>
          </p:cNvPr>
          <p:cNvSpPr>
            <a:spLocks noGrp="1"/>
          </p:cNvSpPr>
          <p:nvPr>
            <p:ph idx="1"/>
          </p:nvPr>
        </p:nvSpPr>
        <p:spPr>
          <a:xfrm>
            <a:off x="381198" y="1748299"/>
            <a:ext cx="7575825" cy="4180392"/>
          </a:xfrm>
        </p:spPr>
        <p:txBody>
          <a:bodyPr vert="horz" lIns="0" tIns="0" rIns="0" bIns="0" rtlCol="0" anchor="t">
            <a:normAutofit/>
          </a:bodyPr>
          <a:lstStyle/>
          <a:p>
            <a:pPr>
              <a:lnSpc>
                <a:spcPct val="110000"/>
              </a:lnSpc>
            </a:pPr>
            <a:endParaRPr lang="en-GB" sz="1800" dirty="0"/>
          </a:p>
          <a:p>
            <a:endParaRPr lang="en-GB" sz="2400" dirty="0">
              <a:cs typeface="Arial"/>
            </a:endParaRPr>
          </a:p>
        </p:txBody>
      </p:sp>
      <p:sp>
        <p:nvSpPr>
          <p:cNvPr id="6" name="Text Placeholder 5">
            <a:extLst>
              <a:ext uri="{FF2B5EF4-FFF2-40B4-BE49-F238E27FC236}">
                <a16:creationId xmlns:a16="http://schemas.microsoft.com/office/drawing/2014/main" id="{90D8699A-B55F-394A-8D26-672B8DCA6C60}"/>
              </a:ext>
            </a:extLst>
          </p:cNvPr>
          <p:cNvSpPr>
            <a:spLocks noGrp="1"/>
          </p:cNvSpPr>
          <p:nvPr>
            <p:ph type="body" sz="quarter" idx="13"/>
          </p:nvPr>
        </p:nvSpPr>
        <p:spPr>
          <a:xfrm>
            <a:off x="533401" y="1418897"/>
            <a:ext cx="11277401" cy="5256373"/>
          </a:xfrm>
        </p:spPr>
        <p:txBody>
          <a:bodyPr vert="horz" lIns="0" tIns="0" rIns="0" bIns="0" rtlCol="0" anchor="t">
            <a:noAutofit/>
          </a:bodyPr>
          <a:lstStyle/>
          <a:p>
            <a:r>
              <a:rPr lang="en-GB" b="1" dirty="0"/>
              <a:t>2020</a:t>
            </a:r>
            <a:r>
              <a:rPr lang="en-GB" sz="1600" b="1" dirty="0"/>
              <a:t> </a:t>
            </a:r>
            <a:r>
              <a:rPr lang="en-GB" sz="1800" b="1" dirty="0"/>
              <a:t>WHO launched a Global Strategy to Accelerate the Elimination of Cervical Cancer</a:t>
            </a:r>
          </a:p>
          <a:p>
            <a:endParaRPr lang="en-GB" sz="2000" dirty="0"/>
          </a:p>
          <a:p>
            <a:endParaRPr lang="en-GB" sz="2000" b="1" dirty="0"/>
          </a:p>
          <a:p>
            <a:endParaRPr lang="en-GB" sz="2000" dirty="0"/>
          </a:p>
          <a:p>
            <a:endParaRPr lang="en-GB" sz="2000" b="1" dirty="0"/>
          </a:p>
          <a:p>
            <a:endParaRPr lang="en-GB" sz="2000" dirty="0"/>
          </a:p>
          <a:p>
            <a:endParaRPr lang="en-GB" sz="2000" b="1" dirty="0"/>
          </a:p>
          <a:p>
            <a:endParaRPr lang="en-GB" sz="2000" dirty="0"/>
          </a:p>
          <a:p>
            <a:endParaRPr lang="en-GB" sz="2000" b="1" dirty="0"/>
          </a:p>
          <a:p>
            <a:endParaRPr lang="en-GB" sz="2000" dirty="0"/>
          </a:p>
          <a:p>
            <a:r>
              <a:rPr lang="en-GB" b="1" dirty="0"/>
              <a:t>2023 </a:t>
            </a:r>
            <a:r>
              <a:rPr lang="en-GB" sz="1800" b="1" dirty="0"/>
              <a:t>NHS England pledged to eliminate cervical cancer by 2040 through the adoption of the WHO Strategy</a:t>
            </a:r>
          </a:p>
          <a:p>
            <a:endParaRPr lang="en-GB" sz="1800" b="1" dirty="0"/>
          </a:p>
          <a:p>
            <a:r>
              <a:rPr lang="en-GB" b="1" dirty="0">
                <a:latin typeface="Arial"/>
                <a:cs typeface="Arial"/>
              </a:rPr>
              <a:t>2024</a:t>
            </a:r>
            <a:r>
              <a:rPr lang="en-GB" dirty="0">
                <a:latin typeface="Arial"/>
                <a:cs typeface="Arial"/>
              </a:rPr>
              <a:t> </a:t>
            </a:r>
            <a:r>
              <a:rPr lang="en-GB" sz="1800" b="1" dirty="0">
                <a:latin typeface="Arial"/>
                <a:cs typeface="Arial"/>
              </a:rPr>
              <a:t> SW</a:t>
            </a:r>
            <a:r>
              <a:rPr lang="en-GB" sz="1800" dirty="0">
                <a:latin typeface="Arial"/>
                <a:cs typeface="Arial"/>
              </a:rPr>
              <a:t> Cervical Cancer Elimination Strategy started</a:t>
            </a:r>
            <a:endParaRPr lang="en-GB" sz="1800" b="1" dirty="0">
              <a:latin typeface="Arial"/>
              <a:cs typeface="Arial"/>
            </a:endParaRPr>
          </a:p>
          <a:p>
            <a:endParaRPr lang="en-GB" sz="2000" b="1" dirty="0"/>
          </a:p>
        </p:txBody>
      </p:sp>
      <p:sp>
        <p:nvSpPr>
          <p:cNvPr id="4" name="Title 3">
            <a:extLst>
              <a:ext uri="{FF2B5EF4-FFF2-40B4-BE49-F238E27FC236}">
                <a16:creationId xmlns:a16="http://schemas.microsoft.com/office/drawing/2014/main" id="{F043EECC-79EB-4890-2EE1-285046592732}"/>
              </a:ext>
            </a:extLst>
          </p:cNvPr>
          <p:cNvSpPr>
            <a:spLocks noGrp="1"/>
          </p:cNvSpPr>
          <p:nvPr>
            <p:ph type="title"/>
          </p:nvPr>
        </p:nvSpPr>
        <p:spPr>
          <a:xfrm>
            <a:off x="466786" y="182730"/>
            <a:ext cx="11725213" cy="865186"/>
          </a:xfrm>
          <a:solidFill>
            <a:srgbClr val="55C6C9"/>
          </a:solidFill>
        </p:spPr>
        <p:txBody>
          <a:bodyPr/>
          <a:lstStyle/>
          <a:p>
            <a:r>
              <a:rPr lang="en-GB" dirty="0">
                <a:solidFill>
                  <a:schemeClr val="bg1"/>
                </a:solidFill>
              </a:rPr>
              <a:t>  The call to eliminate cervical cancer </a:t>
            </a:r>
          </a:p>
        </p:txBody>
      </p:sp>
      <p:pic>
        <p:nvPicPr>
          <p:cNvPr id="13" name="Picture 2" descr="A picture containing logo">
            <a:extLst>
              <a:ext uri="{FF2B5EF4-FFF2-40B4-BE49-F238E27FC236}">
                <a16:creationId xmlns:a16="http://schemas.microsoft.com/office/drawing/2014/main" id="{8A0A84FB-9899-7105-B2AF-EFCCD8DA09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1907" y="1868587"/>
            <a:ext cx="9145276" cy="31208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9388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04329F81-F599-D2F5-F3EE-A8EF3810B979}"/>
              </a:ext>
            </a:extLst>
          </p:cNvPr>
          <p:cNvSpPr/>
          <p:nvPr/>
        </p:nvSpPr>
        <p:spPr>
          <a:xfrm>
            <a:off x="6680974" y="1270115"/>
            <a:ext cx="4567030" cy="5123622"/>
          </a:xfrm>
          <a:prstGeom prst="roundRect">
            <a:avLst/>
          </a:prstGeom>
          <a:solidFill>
            <a:srgbClr val="80D2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4400" b="1" i="0" u="none" strike="noStrike" kern="1200" cap="none" spc="0" normalizeH="0" baseline="0" noProof="0" dirty="0">
                <a:ln>
                  <a:noFill/>
                </a:ln>
                <a:solidFill>
                  <a:srgbClr val="231F20"/>
                </a:solidFill>
                <a:effectLst/>
                <a:uLnTx/>
                <a:uFillTx/>
                <a:latin typeface="Arial" panose="020B0604020202020204"/>
                <a:ea typeface="+mn-ea"/>
                <a:cs typeface="+mn-cs"/>
              </a:rPr>
              <a:t>Eliminating cervical cancer in the South West by 2040</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br>
              <a:rPr kumimoji="0" lang="en-GB" sz="3600" b="1" i="0" u="none" strike="noStrike" kern="1200" cap="none" spc="0" normalizeH="0" baseline="0" noProof="0" dirty="0">
                <a:ln>
                  <a:noFill/>
                </a:ln>
                <a:solidFill>
                  <a:srgbClr val="231F20"/>
                </a:solidFill>
                <a:effectLst/>
                <a:uLnTx/>
                <a:uFillTx/>
                <a:latin typeface="Arial" panose="020B0604020202020204"/>
                <a:ea typeface="+mn-ea"/>
                <a:cs typeface="+mn-cs"/>
              </a:rPr>
            </a:br>
            <a:r>
              <a:rPr kumimoji="0" lang="en-GB" sz="2800" b="1" i="0" u="none" strike="noStrike" kern="1200" cap="none" spc="0" normalizeH="0" baseline="0" noProof="0" dirty="0">
                <a:ln>
                  <a:noFill/>
                </a:ln>
                <a:solidFill>
                  <a:srgbClr val="231F20"/>
                </a:solidFill>
                <a:effectLst/>
                <a:uLnTx/>
                <a:uFillTx/>
                <a:latin typeface="Arial" panose="020B0604020202020204"/>
                <a:ea typeface="+mn-ea"/>
                <a:cs typeface="+mn-cs"/>
              </a:rPr>
              <a:t>Case for change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sz="900" b="1" dirty="0">
                <a:solidFill>
                  <a:srgbClr val="231F20"/>
                </a:solidFill>
                <a:latin typeface="Arial" panose="020B0604020202020204"/>
              </a:rPr>
              <a:t>Acknowledgement to London for sharing their strategy</a:t>
            </a:r>
            <a:endParaRPr kumimoji="0" lang="en-GB" sz="900" b="1" i="0" u="none" strike="noStrike" kern="1200" cap="none" spc="0" normalizeH="0" baseline="0" noProof="0" dirty="0">
              <a:ln>
                <a:noFill/>
              </a:ln>
              <a:solidFill>
                <a:srgbClr val="231F20"/>
              </a:solidFill>
              <a:effectLst/>
              <a:uLnTx/>
              <a:uFillTx/>
              <a:latin typeface="Arial" panose="020B0604020202020204"/>
              <a:ea typeface="+mn-ea"/>
              <a:cs typeface="+mn-cs"/>
            </a:endParaRPr>
          </a:p>
        </p:txBody>
      </p:sp>
      <p:sp>
        <p:nvSpPr>
          <p:cNvPr id="7" name="TextBox 6">
            <a:extLst>
              <a:ext uri="{FF2B5EF4-FFF2-40B4-BE49-F238E27FC236}">
                <a16:creationId xmlns:a16="http://schemas.microsoft.com/office/drawing/2014/main" id="{DDF2373A-4AC3-DB4D-82FF-9AB1038FC33F}"/>
              </a:ext>
            </a:extLst>
          </p:cNvPr>
          <p:cNvSpPr txBox="1"/>
          <p:nvPr/>
        </p:nvSpPr>
        <p:spPr>
          <a:xfrm>
            <a:off x="115625" y="543957"/>
            <a:ext cx="6095170" cy="5509200"/>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srgbClr val="000000"/>
                </a:solidFill>
                <a:effectLst/>
                <a:uLnTx/>
                <a:uFillTx/>
                <a:latin typeface="Arial" panose="020B0604020202020204"/>
                <a:ea typeface="+mn-ea"/>
                <a:cs typeface="+mn-cs"/>
              </a:rPr>
              <a:t>More than 2 women die every day from cervical cancer in the UK (4 in some areas of deprivation the SW), but 99.8% of cases are preventable,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6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The South West has </a:t>
            </a:r>
            <a:r>
              <a:rPr lang="en-GB" sz="1600" dirty="0">
                <a:solidFill>
                  <a:srgbClr val="000000"/>
                </a:solidFill>
                <a:latin typeface="Arial" panose="020B0604020202020204" pitchFamily="34" charset="0"/>
              </a:rPr>
              <a:t>a higher</a:t>
            </a:r>
            <a:r>
              <a:rPr kumimoji="0" lang="en-GB" sz="16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cervical cancer incidence rate than England (9.8 vs 9.</a:t>
            </a:r>
            <a:r>
              <a:rPr lang="en-GB" sz="1600" dirty="0">
                <a:solidFill>
                  <a:srgbClr val="000000"/>
                </a:solidFill>
                <a:latin typeface="Arial" panose="020B0604020202020204" pitchFamily="34" charset="0"/>
              </a:rPr>
              <a:t>4</a:t>
            </a:r>
            <a:r>
              <a:rPr kumimoji="0" lang="en-GB" sz="16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per 100,000).</a:t>
            </a: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srgbClr val="231F20"/>
                </a:solidFill>
                <a:effectLst/>
                <a:uLnTx/>
                <a:uFillTx/>
                <a:latin typeface="Arial" panose="020B0604020202020204"/>
                <a:ea typeface="+mn-ea"/>
                <a:cs typeface="+mn-cs"/>
              </a:rPr>
              <a:t>To eliminate cervical cancer, we need to lower the incidence to &lt; 4 per 100,000.</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600" b="0" i="0" u="none" strike="noStrike" kern="1200" cap="none" spc="0" normalizeH="0" baseline="0" noProof="0" dirty="0">
              <a:ln>
                <a:noFill/>
              </a:ln>
              <a:solidFill>
                <a:srgbClr val="231F20"/>
              </a:solidFill>
              <a:effectLst/>
              <a:uLnTx/>
              <a:uFillTx/>
              <a:latin typeface="Arial" panose="020B0604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srgbClr val="231F20"/>
                </a:solidFill>
                <a:effectLst/>
                <a:uLnTx/>
                <a:uFillTx/>
                <a:latin typeface="Arial" panose="020B0604020202020204"/>
                <a:ea typeface="+mn-ea"/>
                <a:cs typeface="+mn-cs"/>
              </a:rPr>
              <a:t>Over the next </a:t>
            </a:r>
            <a:r>
              <a:rPr lang="en-GB" sz="1600" dirty="0">
                <a:solidFill>
                  <a:srgbClr val="231F20"/>
                </a:solidFill>
                <a:latin typeface="Arial" panose="020B0604020202020204"/>
              </a:rPr>
              <a:t>5</a:t>
            </a:r>
            <a:r>
              <a:rPr kumimoji="0" lang="en-GB" sz="1600" b="0" i="0" u="none" strike="noStrike" kern="1200" cap="none" spc="0" normalizeH="0" baseline="0" noProof="0" dirty="0">
                <a:ln>
                  <a:noFill/>
                </a:ln>
                <a:solidFill>
                  <a:srgbClr val="231F20"/>
                </a:solidFill>
                <a:effectLst/>
                <a:uLnTx/>
                <a:uFillTx/>
                <a:latin typeface="Arial" panose="020B0604020202020204"/>
                <a:ea typeface="+mn-ea"/>
                <a:cs typeface="+mn-cs"/>
              </a:rPr>
              <a:t> years, </a:t>
            </a:r>
            <a:r>
              <a:rPr lang="en-GB" sz="1600" dirty="0">
                <a:solidFill>
                  <a:srgbClr val="231F20"/>
                </a:solidFill>
                <a:latin typeface="Arial" panose="020B0604020202020204"/>
              </a:rPr>
              <a:t>the South West</a:t>
            </a:r>
            <a:r>
              <a:rPr kumimoji="0" lang="en-GB" sz="1600" b="0" i="0" u="none" strike="noStrike" kern="1200" cap="none" spc="0" normalizeH="0" baseline="0" noProof="0" dirty="0">
                <a:ln>
                  <a:noFill/>
                </a:ln>
                <a:solidFill>
                  <a:srgbClr val="231F20"/>
                </a:solidFill>
                <a:effectLst/>
                <a:uLnTx/>
                <a:uFillTx/>
                <a:latin typeface="Arial" panose="020B0604020202020204"/>
                <a:ea typeface="+mn-ea"/>
                <a:cs typeface="+mn-cs"/>
              </a:rPr>
              <a:t> will:</a:t>
            </a:r>
            <a:endParaRPr kumimoji="0" lang="en-GB" sz="1600" b="0" i="1" u="none" strike="noStrike" kern="1200" cap="none" spc="0" normalizeH="0" baseline="0" noProof="0" dirty="0">
              <a:ln>
                <a:noFill/>
              </a:ln>
              <a:solidFill>
                <a:srgbClr val="231F20"/>
              </a:solidFill>
              <a:effectLst/>
              <a:uLnTx/>
              <a:uFillTx/>
              <a:latin typeface="Arial" panose="020B0604020202020204"/>
              <a:ea typeface="+mn-ea"/>
              <a:cs typeface="+mn-cs"/>
            </a:endParaRPr>
          </a:p>
          <a:p>
            <a:pPr marL="800100" marR="0" lvl="1"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600" b="0" i="0" u="none" strike="noStrike" kern="1200" cap="none" spc="0" normalizeH="0" baseline="0" noProof="0" dirty="0">
                <a:ln>
                  <a:noFill/>
                </a:ln>
                <a:solidFill>
                  <a:srgbClr val="231F20"/>
                </a:solidFill>
                <a:effectLst/>
                <a:uLnTx/>
                <a:uFillTx/>
                <a:latin typeface="Arial" panose="020B0604020202020204"/>
                <a:ea typeface="+mn-ea"/>
                <a:cs typeface="+mn-cs"/>
              </a:rPr>
              <a:t>increase </a:t>
            </a:r>
            <a:r>
              <a:rPr kumimoji="0" lang="en-GB" sz="1600" b="1" i="0" u="none" strike="noStrike" kern="1200" cap="none" spc="0" normalizeH="0" baseline="0" noProof="0" dirty="0">
                <a:ln>
                  <a:noFill/>
                </a:ln>
                <a:solidFill>
                  <a:srgbClr val="231F20"/>
                </a:solidFill>
                <a:effectLst/>
                <a:uLnTx/>
                <a:uFillTx/>
                <a:latin typeface="Arial" panose="020B0604020202020204"/>
                <a:ea typeface="+mn-ea"/>
                <a:cs typeface="+mn-cs"/>
              </a:rPr>
              <a:t>HPV vaccination rates</a:t>
            </a:r>
            <a:r>
              <a:rPr kumimoji="0" lang="en-GB" sz="1600" b="0" i="0" u="none" strike="noStrike" kern="1200" cap="none" spc="0" normalizeH="0" baseline="0" noProof="0" dirty="0">
                <a:ln>
                  <a:noFill/>
                </a:ln>
                <a:solidFill>
                  <a:srgbClr val="231F20"/>
                </a:solidFill>
                <a:effectLst/>
                <a:uLnTx/>
                <a:uFillTx/>
                <a:latin typeface="Arial" panose="020B0604020202020204"/>
                <a:ea typeface="+mn-ea"/>
                <a:cs typeface="+mn-cs"/>
              </a:rPr>
              <a:t> to at least 90% for boys and girls</a:t>
            </a:r>
          </a:p>
          <a:p>
            <a:pPr marL="800100" marR="0" lvl="1"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600" b="0" i="0" u="none" strike="noStrike" kern="1200" cap="none" spc="0" normalizeH="0" baseline="0" noProof="0" dirty="0">
                <a:ln>
                  <a:noFill/>
                </a:ln>
                <a:solidFill>
                  <a:srgbClr val="231F20"/>
                </a:solidFill>
                <a:effectLst/>
                <a:uLnTx/>
                <a:uFillTx/>
                <a:latin typeface="Arial" panose="020B0604020202020204"/>
                <a:ea typeface="+mn-ea"/>
                <a:cs typeface="+mn-cs"/>
              </a:rPr>
              <a:t>halt the decline in </a:t>
            </a:r>
            <a:r>
              <a:rPr kumimoji="0" lang="en-GB" sz="1600" b="1" i="0" u="none" strike="noStrike" kern="1200" cap="none" spc="0" normalizeH="0" baseline="0" noProof="0" dirty="0">
                <a:ln>
                  <a:noFill/>
                </a:ln>
                <a:solidFill>
                  <a:srgbClr val="231F20"/>
                </a:solidFill>
                <a:effectLst/>
                <a:uLnTx/>
                <a:uFillTx/>
                <a:latin typeface="Arial" panose="020B0604020202020204"/>
                <a:ea typeface="+mn-ea"/>
                <a:cs typeface="+mn-cs"/>
              </a:rPr>
              <a:t>cervical screening rates </a:t>
            </a:r>
            <a:r>
              <a:rPr kumimoji="0" lang="en-GB" sz="1600" b="0" i="0" u="none" strike="noStrike" kern="1200" cap="none" spc="0" normalizeH="0" baseline="0" noProof="0" dirty="0">
                <a:ln>
                  <a:noFill/>
                </a:ln>
                <a:solidFill>
                  <a:srgbClr val="231F20"/>
                </a:solidFill>
                <a:effectLst/>
                <a:uLnTx/>
                <a:uFillTx/>
                <a:latin typeface="Arial" panose="020B0604020202020204"/>
                <a:ea typeface="+mn-ea"/>
                <a:cs typeface="+mn-cs"/>
              </a:rPr>
              <a:t>and increase the screening rate to at least 70% in the 25-49 cohort</a:t>
            </a:r>
          </a:p>
          <a:p>
            <a:pPr marL="800100" marR="0" lvl="1"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600" b="0" i="0" u="none" strike="noStrike" kern="1200" cap="none" spc="0" normalizeH="0" baseline="0" noProof="0" dirty="0">
                <a:ln>
                  <a:noFill/>
                </a:ln>
                <a:solidFill>
                  <a:srgbClr val="231F20"/>
                </a:solidFill>
                <a:effectLst/>
                <a:uLnTx/>
                <a:uFillTx/>
                <a:latin typeface="Arial" panose="020B0604020202020204"/>
                <a:ea typeface="+mn-ea"/>
                <a:cs typeface="+mn-cs"/>
              </a:rPr>
              <a:t>ensure at least 90% of women diagnosed with cervical disease receive </a:t>
            </a:r>
            <a:r>
              <a:rPr kumimoji="0" lang="en-GB" sz="1600" b="1" i="0" u="none" strike="noStrike" kern="1200" cap="none" spc="0" normalizeH="0" baseline="0" noProof="0" dirty="0">
                <a:ln>
                  <a:noFill/>
                </a:ln>
                <a:solidFill>
                  <a:srgbClr val="231F20"/>
                </a:solidFill>
                <a:effectLst/>
                <a:uLnTx/>
                <a:uFillTx/>
                <a:latin typeface="Arial" panose="020B0604020202020204"/>
                <a:ea typeface="+mn-ea"/>
                <a:cs typeface="+mn-cs"/>
              </a:rPr>
              <a:t>treatment</a:t>
            </a:r>
            <a:r>
              <a:rPr kumimoji="0" lang="en-GB" sz="1600" b="0" i="0" u="none" strike="noStrike" kern="1200" cap="none" spc="0" normalizeH="0" baseline="0" noProof="0" dirty="0">
                <a:ln>
                  <a:noFill/>
                </a:ln>
                <a:solidFill>
                  <a:srgbClr val="231F20"/>
                </a:solidFill>
                <a:effectLst/>
                <a:uLnTx/>
                <a:uFillTx/>
                <a:latin typeface="Arial" panose="020B0604020202020204"/>
                <a:ea typeface="+mn-ea"/>
                <a:cs typeface="+mn-cs"/>
              </a:rPr>
              <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600" b="0" i="0" u="none" strike="noStrike" kern="1200" cap="none" spc="0" normalizeH="0" baseline="0" noProof="0" dirty="0">
              <a:ln>
                <a:noFill/>
              </a:ln>
              <a:solidFill>
                <a:srgbClr val="231F20"/>
              </a:solidFill>
              <a:effectLst/>
              <a:uLnTx/>
              <a:uFillTx/>
              <a:latin typeface="Arial" panose="020B0604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srgbClr val="231F20"/>
                </a:solidFill>
                <a:effectLst/>
                <a:uLnTx/>
                <a:uFillTx/>
                <a:latin typeface="Arial" panose="020B0604020202020204"/>
                <a:ea typeface="+mn-ea"/>
                <a:cs typeface="+mn-cs"/>
              </a:rPr>
              <a:t>This will enable us to meet the screening and vaccination targets by 2030 and eliminate cervical cancer in the South West by 2040.</a:t>
            </a:r>
          </a:p>
        </p:txBody>
      </p:sp>
    </p:spTree>
    <p:extLst>
      <p:ext uri="{BB962C8B-B14F-4D97-AF65-F5344CB8AC3E}">
        <p14:creationId xmlns:p14="http://schemas.microsoft.com/office/powerpoint/2010/main" val="2621827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4E47C-9FC8-5E05-E185-7CFE267443FB}"/>
              </a:ext>
            </a:extLst>
          </p:cNvPr>
          <p:cNvSpPr>
            <a:spLocks noGrp="1"/>
          </p:cNvSpPr>
          <p:nvPr>
            <p:ph type="title"/>
          </p:nvPr>
        </p:nvSpPr>
        <p:spPr/>
        <p:txBody>
          <a:bodyPr/>
          <a:lstStyle/>
          <a:p>
            <a:r>
              <a:rPr lang="en-GB" b="1">
                <a:latin typeface="Arial"/>
                <a:cs typeface="Arial"/>
              </a:rPr>
              <a:t>Making the plan a reality</a:t>
            </a:r>
            <a:endParaRPr lang="en-GB" b="1"/>
          </a:p>
        </p:txBody>
      </p:sp>
      <p:pic>
        <p:nvPicPr>
          <p:cNvPr id="4" name="Content Placeholder 3" descr="A diagram of a diagram&#10;&#10;AI-generated content may be incorrect.">
            <a:extLst>
              <a:ext uri="{FF2B5EF4-FFF2-40B4-BE49-F238E27FC236}">
                <a16:creationId xmlns:a16="http://schemas.microsoft.com/office/drawing/2014/main" id="{7E3D2545-A25E-81D0-0D29-CB6AF7D6D520}"/>
              </a:ext>
            </a:extLst>
          </p:cNvPr>
          <p:cNvPicPr>
            <a:picLocks noGrp="1" noChangeAspect="1"/>
          </p:cNvPicPr>
          <p:nvPr>
            <p:ph sz="quarter" idx="10"/>
          </p:nvPr>
        </p:nvPicPr>
        <p:blipFill>
          <a:blip r:embed="rId2"/>
          <a:stretch>
            <a:fillRect/>
          </a:stretch>
        </p:blipFill>
        <p:spPr>
          <a:xfrm>
            <a:off x="707031" y="1114936"/>
            <a:ext cx="5684914" cy="5493575"/>
          </a:xfrm>
          <a:prstGeom prst="rect">
            <a:avLst/>
          </a:prstGeom>
        </p:spPr>
      </p:pic>
      <p:sp>
        <p:nvSpPr>
          <p:cNvPr id="5" name="TextBox 4">
            <a:extLst>
              <a:ext uri="{FF2B5EF4-FFF2-40B4-BE49-F238E27FC236}">
                <a16:creationId xmlns:a16="http://schemas.microsoft.com/office/drawing/2014/main" id="{5AF0EE9B-AE96-C001-2527-C7F920061554}"/>
              </a:ext>
            </a:extLst>
          </p:cNvPr>
          <p:cNvSpPr txBox="1"/>
          <p:nvPr/>
        </p:nvSpPr>
        <p:spPr>
          <a:xfrm>
            <a:off x="7034784" y="2133600"/>
            <a:ext cx="4706112" cy="35394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a:solidFill>
                  <a:schemeClr val="accent1">
                    <a:lumMod val="49000"/>
                  </a:schemeClr>
                </a:solidFill>
                <a:latin typeface="Arial"/>
                <a:ea typeface="Calibri"/>
                <a:cs typeface="Calibri"/>
              </a:rPr>
              <a:t>Five Cross cutting themes</a:t>
            </a:r>
          </a:p>
          <a:p>
            <a:endParaRPr lang="en-GB" sz="2800" b="1">
              <a:solidFill>
                <a:schemeClr val="accent1">
                  <a:lumMod val="49000"/>
                </a:schemeClr>
              </a:solidFill>
              <a:latin typeface="Arial"/>
              <a:ea typeface="Calibri"/>
              <a:cs typeface="Calibri"/>
            </a:endParaRPr>
          </a:p>
          <a:p>
            <a:pPr marL="457200" indent="-457200">
              <a:buFont typeface="Arial"/>
              <a:buChar char="•"/>
            </a:pPr>
            <a:r>
              <a:rPr lang="en-GB" sz="2800" b="1">
                <a:solidFill>
                  <a:schemeClr val="accent1">
                    <a:lumMod val="49000"/>
                  </a:schemeClr>
                </a:solidFill>
                <a:latin typeface="Arial"/>
                <a:ea typeface="Calibri"/>
                <a:cs typeface="Calibri"/>
              </a:rPr>
              <a:t>National Coordination</a:t>
            </a:r>
          </a:p>
          <a:p>
            <a:pPr marL="457200" indent="-457200">
              <a:buFont typeface="Arial"/>
              <a:buChar char="•"/>
            </a:pPr>
            <a:r>
              <a:rPr lang="en-GB" sz="2800" b="1">
                <a:solidFill>
                  <a:schemeClr val="accent1">
                    <a:lumMod val="49000"/>
                  </a:schemeClr>
                </a:solidFill>
                <a:latin typeface="Arial"/>
                <a:ea typeface="Calibri"/>
                <a:cs typeface="Calibri"/>
              </a:rPr>
              <a:t>Regional Adaption</a:t>
            </a:r>
          </a:p>
          <a:p>
            <a:pPr marL="457200" indent="-457200">
              <a:buFont typeface="Arial"/>
              <a:buChar char="•"/>
            </a:pPr>
            <a:r>
              <a:rPr lang="en-GB" sz="2800" b="1">
                <a:solidFill>
                  <a:schemeClr val="accent1">
                    <a:lumMod val="49000"/>
                  </a:schemeClr>
                </a:solidFill>
                <a:latin typeface="Arial"/>
                <a:ea typeface="Calibri"/>
                <a:cs typeface="Calibri"/>
              </a:rPr>
              <a:t>Shared Responsibility across NHS, public health, education and community sectors</a:t>
            </a:r>
          </a:p>
        </p:txBody>
      </p:sp>
    </p:spTree>
    <p:extLst>
      <p:ext uri="{BB962C8B-B14F-4D97-AF65-F5344CB8AC3E}">
        <p14:creationId xmlns:p14="http://schemas.microsoft.com/office/powerpoint/2010/main" val="1658336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E9D03-09E6-7090-A712-E774D2E5BAE6}"/>
              </a:ext>
            </a:extLst>
          </p:cNvPr>
          <p:cNvSpPr>
            <a:spLocks noGrp="1"/>
          </p:cNvSpPr>
          <p:nvPr>
            <p:ph type="title"/>
          </p:nvPr>
        </p:nvSpPr>
        <p:spPr/>
        <p:txBody>
          <a:bodyPr/>
          <a:lstStyle/>
          <a:p>
            <a:r>
              <a:rPr lang="en-GB" dirty="0">
                <a:latin typeface="Arial"/>
                <a:cs typeface="Arial"/>
              </a:rPr>
              <a:t>Purpose of discussion</a:t>
            </a:r>
            <a:endParaRPr lang="en-GB" dirty="0"/>
          </a:p>
        </p:txBody>
      </p:sp>
      <p:sp>
        <p:nvSpPr>
          <p:cNvPr id="3" name="Content Placeholder 2">
            <a:extLst>
              <a:ext uri="{FF2B5EF4-FFF2-40B4-BE49-F238E27FC236}">
                <a16:creationId xmlns:a16="http://schemas.microsoft.com/office/drawing/2014/main" id="{E21CD123-8098-8E93-0951-75AC9B8AD8C3}"/>
              </a:ext>
            </a:extLst>
          </p:cNvPr>
          <p:cNvSpPr>
            <a:spLocks noGrp="1"/>
          </p:cNvSpPr>
          <p:nvPr>
            <p:ph sz="quarter" idx="10"/>
          </p:nvPr>
        </p:nvSpPr>
        <p:spPr>
          <a:xfrm>
            <a:off x="343947" y="1272592"/>
            <a:ext cx="11587428" cy="5581161"/>
          </a:xfrm>
        </p:spPr>
        <p:txBody>
          <a:bodyPr vert="horz" lIns="91440" tIns="45720" rIns="91440" bIns="45720" rtlCol="0" anchor="t">
            <a:noAutofit/>
          </a:bodyPr>
          <a:lstStyle/>
          <a:p>
            <a:pPr marL="0" indent="0">
              <a:buNone/>
            </a:pPr>
            <a:r>
              <a:rPr lang="en-GB" sz="1800" dirty="0">
                <a:latin typeface="Arial"/>
                <a:cs typeface="Times New Roman"/>
              </a:rPr>
              <a:t>The WHO elimination framework targets 90% treatment coverage for diagnosed cervical cancer cases.</a:t>
            </a:r>
            <a:endParaRPr lang="en-US" sz="1800" dirty="0">
              <a:latin typeface="Arial"/>
              <a:cs typeface="Times New Roman"/>
            </a:endParaRPr>
          </a:p>
          <a:p>
            <a:pPr>
              <a:buFont typeface="Arial"/>
              <a:buChar char="•"/>
            </a:pPr>
            <a:endParaRPr lang="en-GB" sz="1800" dirty="0">
              <a:latin typeface="Arial"/>
              <a:cs typeface="Times New Roman"/>
            </a:endParaRPr>
          </a:p>
          <a:p>
            <a:pPr marL="0" indent="0">
              <a:buNone/>
            </a:pPr>
            <a:r>
              <a:rPr lang="en-GB" sz="1800" b="1" dirty="0">
                <a:latin typeface="Arial"/>
                <a:cs typeface="Arial"/>
              </a:rPr>
              <a:t>90% of women &amp; people with a cervix identified with cervical disease receive treatment. (90% of women with precancer treated and 90% of women with invasive cancer managed)</a:t>
            </a:r>
            <a:endParaRPr lang="en-GB" sz="1800" dirty="0">
              <a:latin typeface="Arial"/>
              <a:cs typeface="Arial"/>
            </a:endParaRPr>
          </a:p>
          <a:p>
            <a:pPr marL="0" indent="0">
              <a:buNone/>
            </a:pPr>
            <a:endParaRPr lang="en-GB" sz="1800" dirty="0">
              <a:latin typeface="Arial"/>
              <a:cs typeface="Arial"/>
            </a:endParaRPr>
          </a:p>
          <a:p>
            <a:pPr marL="0" indent="0">
              <a:buNone/>
            </a:pPr>
            <a:r>
              <a:rPr lang="en-GB" sz="1800" i="1" dirty="0">
                <a:latin typeface="Arial"/>
                <a:cs typeface="Times New Roman"/>
              </a:rPr>
              <a:t>We are scoping the treatment pillar for cervical cancer elimination in the South West.</a:t>
            </a:r>
            <a:endParaRPr lang="en-GB" sz="1800" dirty="0">
              <a:latin typeface="Arial"/>
              <a:cs typeface="Times New Roman"/>
            </a:endParaRPr>
          </a:p>
          <a:p>
            <a:pPr marL="0" indent="0">
              <a:buNone/>
            </a:pPr>
            <a:endParaRPr lang="en-GB" sz="1800" i="1" dirty="0">
              <a:latin typeface="Arial"/>
              <a:cs typeface="Times New Roman"/>
            </a:endParaRPr>
          </a:p>
          <a:p>
            <a:pPr marL="0" indent="0">
              <a:buNone/>
            </a:pPr>
            <a:r>
              <a:rPr lang="en-GB" sz="1800" b="1" dirty="0">
                <a:latin typeface="Arial"/>
                <a:cs typeface="Times New Roman"/>
              </a:rPr>
              <a:t>Objectives:</a:t>
            </a:r>
            <a:r>
              <a:rPr lang="en-GB" sz="1800" dirty="0">
                <a:latin typeface="Arial"/>
                <a:cs typeface="Times New Roman"/>
              </a:rPr>
              <a:t> </a:t>
            </a:r>
            <a:endParaRPr lang="en-GB" sz="1800">
              <a:latin typeface="Arial"/>
              <a:cs typeface="Times New Roman"/>
            </a:endParaRPr>
          </a:p>
          <a:p>
            <a:pPr>
              <a:buFont typeface="Arial"/>
              <a:buChar char="•"/>
            </a:pPr>
            <a:r>
              <a:rPr lang="en-GB" sz="1800" dirty="0">
                <a:latin typeface="Arial"/>
                <a:cs typeface="Arial"/>
              </a:rPr>
              <a:t>Identify key treatment metrics relevant to cervical cancer care</a:t>
            </a:r>
          </a:p>
          <a:p>
            <a:pPr>
              <a:buFont typeface="Arial"/>
              <a:buChar char="•"/>
            </a:pPr>
            <a:r>
              <a:rPr lang="en-GB" sz="1800" dirty="0">
                <a:latin typeface="Arial"/>
                <a:cs typeface="Arial"/>
              </a:rPr>
              <a:t>Gather clinician insights on treatment variation and barriers</a:t>
            </a:r>
          </a:p>
          <a:p>
            <a:pPr>
              <a:buFont typeface="Arial"/>
              <a:buChar char="•"/>
            </a:pPr>
            <a:r>
              <a:rPr lang="en-GB" sz="1800" dirty="0">
                <a:latin typeface="Arial"/>
                <a:cs typeface="Arial"/>
              </a:rPr>
              <a:t>Collate available data across trusts to assess performance</a:t>
            </a:r>
          </a:p>
          <a:p>
            <a:pPr>
              <a:buFont typeface="Arial"/>
              <a:buChar char="•"/>
            </a:pPr>
            <a:r>
              <a:rPr lang="en-GB" sz="1800" dirty="0">
                <a:latin typeface="Arial"/>
                <a:cs typeface="Arial"/>
              </a:rPr>
              <a:t>Support development of regional best practice guidance</a:t>
            </a:r>
          </a:p>
          <a:p>
            <a:pPr>
              <a:buFont typeface="Arial"/>
              <a:buChar char="•"/>
            </a:pPr>
            <a:r>
              <a:rPr lang="en-GB" sz="1800" dirty="0">
                <a:latin typeface="Arial"/>
                <a:cs typeface="Arial"/>
              </a:rPr>
              <a:t>Inform future Health Equity audits and strategic proposals</a:t>
            </a:r>
          </a:p>
          <a:p>
            <a:pPr marL="0" indent="0">
              <a:buNone/>
            </a:pPr>
            <a:endParaRPr lang="en-GB" sz="1800" dirty="0">
              <a:latin typeface="Times New Roman"/>
              <a:cs typeface="Times New Roman"/>
            </a:endParaRPr>
          </a:p>
          <a:p>
            <a:endParaRPr lang="en-GB" sz="1800" b="1" dirty="0">
              <a:latin typeface="Times New Roman"/>
              <a:cs typeface="Times New Roman"/>
            </a:endParaRPr>
          </a:p>
          <a:p>
            <a:endParaRPr lang="en-GB" sz="1200" dirty="0">
              <a:latin typeface="Times New Roman"/>
              <a:cs typeface="Times New Roman"/>
            </a:endParaRPr>
          </a:p>
          <a:p>
            <a:endParaRPr lang="en-GB" dirty="0"/>
          </a:p>
        </p:txBody>
      </p:sp>
    </p:spTree>
    <p:extLst>
      <p:ext uri="{BB962C8B-B14F-4D97-AF65-F5344CB8AC3E}">
        <p14:creationId xmlns:p14="http://schemas.microsoft.com/office/powerpoint/2010/main" val="1831440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30941-3812-F497-2C67-1B20277F1D4B}"/>
              </a:ext>
            </a:extLst>
          </p:cNvPr>
          <p:cNvSpPr>
            <a:spLocks noGrp="1"/>
          </p:cNvSpPr>
          <p:nvPr>
            <p:ph type="title"/>
          </p:nvPr>
        </p:nvSpPr>
        <p:spPr/>
        <p:txBody>
          <a:bodyPr/>
          <a:lstStyle/>
          <a:p>
            <a:r>
              <a:rPr lang="en-GB" dirty="0">
                <a:latin typeface="Arial"/>
                <a:cs typeface="Arial"/>
              </a:rPr>
              <a:t>Current Challenges</a:t>
            </a:r>
          </a:p>
        </p:txBody>
      </p:sp>
      <p:sp>
        <p:nvSpPr>
          <p:cNvPr id="3" name="Content Placeholder 2">
            <a:extLst>
              <a:ext uri="{FF2B5EF4-FFF2-40B4-BE49-F238E27FC236}">
                <a16:creationId xmlns:a16="http://schemas.microsoft.com/office/drawing/2014/main" id="{8A8CA2BA-96AC-AB41-5138-8CE40FD8909C}"/>
              </a:ext>
            </a:extLst>
          </p:cNvPr>
          <p:cNvSpPr>
            <a:spLocks noGrp="1"/>
          </p:cNvSpPr>
          <p:nvPr>
            <p:ph sz="quarter" idx="10"/>
          </p:nvPr>
        </p:nvSpPr>
        <p:spPr>
          <a:xfrm>
            <a:off x="335189" y="1185006"/>
            <a:ext cx="11088187" cy="5414747"/>
          </a:xfrm>
        </p:spPr>
        <p:txBody>
          <a:bodyPr vert="horz" lIns="91440" tIns="45720" rIns="91440" bIns="45720" rtlCol="0" anchor="t">
            <a:normAutofit fontScale="92500" lnSpcReduction="10000"/>
          </a:bodyPr>
          <a:lstStyle/>
          <a:p>
            <a:pPr>
              <a:buNone/>
            </a:pPr>
            <a:r>
              <a:rPr lang="en-GB" sz="1800" b="1" dirty="0">
                <a:latin typeface="Arial"/>
                <a:cs typeface="Arial"/>
              </a:rPr>
              <a:t>Data &amp; metrics</a:t>
            </a:r>
          </a:p>
          <a:p>
            <a:pPr>
              <a:buFont typeface="Arial"/>
              <a:buChar char="•"/>
            </a:pPr>
            <a:r>
              <a:rPr lang="en-GB" sz="1800" dirty="0">
                <a:latin typeface="Arial"/>
                <a:cs typeface="Arial"/>
              </a:rPr>
              <a:t>Lack of nationally mandated treatment metrics.</a:t>
            </a:r>
            <a:endParaRPr lang="en-GB" dirty="0">
              <a:latin typeface="Arial"/>
              <a:cs typeface="Arial"/>
            </a:endParaRPr>
          </a:p>
          <a:p>
            <a:pPr>
              <a:buFont typeface="Arial"/>
              <a:buChar char="•"/>
            </a:pPr>
            <a:r>
              <a:rPr lang="en-GB" sz="1800" dirty="0">
                <a:latin typeface="Arial"/>
                <a:cs typeface="Arial"/>
              </a:rPr>
              <a:t>Inconsistent data availability across trusts (KC65 limits; no reliable subsite/stage breakdowns).</a:t>
            </a:r>
            <a:endParaRPr lang="en-GB" dirty="0">
              <a:latin typeface="Arial"/>
              <a:cs typeface="Arial"/>
            </a:endParaRPr>
          </a:p>
          <a:p>
            <a:pPr>
              <a:buFont typeface="Arial"/>
              <a:buChar char="•"/>
            </a:pPr>
            <a:r>
              <a:rPr lang="en-GB" sz="1800" dirty="0">
                <a:latin typeface="Arial"/>
                <a:cs typeface="Arial"/>
              </a:rPr>
              <a:t>Resource constraints for data extraction and limited automation.</a:t>
            </a:r>
            <a:endParaRPr lang="en-GB" dirty="0"/>
          </a:p>
          <a:p>
            <a:pPr marL="0" indent="0">
              <a:buNone/>
            </a:pPr>
            <a:r>
              <a:rPr lang="en-GB" sz="1800" b="1" dirty="0">
                <a:latin typeface="Arial"/>
                <a:cs typeface="Arial"/>
              </a:rPr>
              <a:t>Workforce &amp; capacity</a:t>
            </a:r>
            <a:endParaRPr lang="en-GB"/>
          </a:p>
          <a:p>
            <a:pPr>
              <a:buFont typeface="Arial"/>
              <a:buChar char="•"/>
            </a:pPr>
            <a:r>
              <a:rPr lang="en-GB" sz="1800" dirty="0">
                <a:latin typeface="Arial"/>
                <a:cs typeface="Arial"/>
              </a:rPr>
              <a:t>Staffing shortages, rota gaps, and limited nurse </a:t>
            </a:r>
            <a:r>
              <a:rPr lang="en-GB" sz="1800" dirty="0" err="1">
                <a:latin typeface="Arial"/>
                <a:cs typeface="Arial"/>
              </a:rPr>
              <a:t>colposcopist</a:t>
            </a:r>
            <a:r>
              <a:rPr lang="en-GB" sz="1800" dirty="0">
                <a:latin typeface="Arial"/>
                <a:cs typeface="Arial"/>
              </a:rPr>
              <a:t> capacity.</a:t>
            </a:r>
            <a:endParaRPr lang="en-GB" dirty="0">
              <a:latin typeface="Arial"/>
              <a:cs typeface="Arial"/>
            </a:endParaRPr>
          </a:p>
          <a:p>
            <a:pPr>
              <a:buFont typeface="Arial"/>
              <a:buChar char="•"/>
            </a:pPr>
            <a:r>
              <a:rPr lang="en-GB" sz="1800" dirty="0">
                <a:latin typeface="Arial"/>
                <a:cs typeface="Arial"/>
              </a:rPr>
              <a:t>Theatre/RT scheduling pressures limiting timely procedures.</a:t>
            </a:r>
            <a:endParaRPr lang="en-GB" dirty="0">
              <a:latin typeface="Arial"/>
              <a:cs typeface="Arial"/>
            </a:endParaRPr>
          </a:p>
          <a:p>
            <a:pPr marL="0" indent="0">
              <a:buNone/>
            </a:pPr>
            <a:r>
              <a:rPr lang="en-GB" sz="1800" b="1" dirty="0">
                <a:latin typeface="Arial"/>
                <a:cs typeface="Arial"/>
              </a:rPr>
              <a:t>Clinical governance &amp; practice variation</a:t>
            </a:r>
            <a:endParaRPr lang="en-GB">
              <a:latin typeface="Arial"/>
              <a:cs typeface="Arial"/>
            </a:endParaRPr>
          </a:p>
          <a:p>
            <a:pPr>
              <a:buFont typeface="Arial"/>
              <a:buChar char="•"/>
            </a:pPr>
            <a:r>
              <a:rPr lang="en-GB" sz="1800" dirty="0">
                <a:latin typeface="Arial"/>
                <a:cs typeface="Arial"/>
              </a:rPr>
              <a:t>Variation in clinical practice and equipment across gynae units.</a:t>
            </a:r>
            <a:endParaRPr lang="en-GB" dirty="0">
              <a:latin typeface="Arial"/>
              <a:cs typeface="Arial"/>
            </a:endParaRPr>
          </a:p>
          <a:p>
            <a:pPr>
              <a:buFont typeface="Arial"/>
              <a:buChar char="•"/>
            </a:pPr>
            <a:r>
              <a:rPr lang="en-GB" sz="1800" dirty="0">
                <a:latin typeface="Arial"/>
                <a:cs typeface="Arial"/>
              </a:rPr>
              <a:t>Non‑compliance concerns with conservative management pathways.</a:t>
            </a:r>
            <a:endParaRPr lang="en-GB" dirty="0">
              <a:latin typeface="Arial"/>
              <a:cs typeface="Arial"/>
            </a:endParaRPr>
          </a:p>
          <a:p>
            <a:pPr>
              <a:buFont typeface="Arial"/>
              <a:buChar char="•"/>
            </a:pPr>
            <a:r>
              <a:rPr lang="en-GB" sz="1800" dirty="0">
                <a:latin typeface="Arial"/>
                <a:cs typeface="Arial"/>
              </a:rPr>
              <a:t>Inconsistent MDT engagement and decision‑to‑treat tracking.</a:t>
            </a:r>
            <a:endParaRPr lang="en-GB" dirty="0">
              <a:latin typeface="Arial"/>
              <a:cs typeface="Arial"/>
            </a:endParaRPr>
          </a:p>
          <a:p>
            <a:pPr marL="0" indent="0">
              <a:buNone/>
            </a:pPr>
            <a:r>
              <a:rPr lang="en-GB" sz="1800" b="1" dirty="0">
                <a:latin typeface="Arial"/>
                <a:cs typeface="Arial"/>
              </a:rPr>
              <a:t>Operational risks</a:t>
            </a:r>
            <a:endParaRPr lang="en-GB" dirty="0">
              <a:latin typeface="Arial"/>
              <a:cs typeface="Arial"/>
            </a:endParaRPr>
          </a:p>
          <a:p>
            <a:pPr>
              <a:buFont typeface="Arial"/>
              <a:buChar char="•"/>
            </a:pPr>
            <a:r>
              <a:rPr lang="en-GB" sz="1800" dirty="0">
                <a:latin typeface="Arial"/>
                <a:cs typeface="Arial"/>
              </a:rPr>
              <a:t>Referral triage queues, unfilled short‑notice slots and booking friction.</a:t>
            </a:r>
            <a:endParaRPr lang="en-GB" dirty="0">
              <a:latin typeface="Arial"/>
              <a:cs typeface="Arial"/>
            </a:endParaRPr>
          </a:p>
          <a:p>
            <a:pPr>
              <a:buFont typeface="Arial"/>
              <a:buChar char="•"/>
            </a:pPr>
            <a:r>
              <a:rPr lang="en-GB" sz="1800" dirty="0">
                <a:latin typeface="Arial"/>
                <a:cs typeface="Arial"/>
              </a:rPr>
              <a:t>Infrequent QA visits and equipment deficits impacting treatment accuracy and timeliness.</a:t>
            </a:r>
            <a:endParaRPr lang="en-GB" dirty="0">
              <a:latin typeface="Arial"/>
              <a:cs typeface="Arial"/>
            </a:endParaRPr>
          </a:p>
          <a:p>
            <a:pPr marL="0" indent="0">
              <a:buNone/>
            </a:pPr>
            <a:r>
              <a:rPr lang="en-GB" sz="1800" b="1" dirty="0">
                <a:latin typeface="Arial"/>
                <a:cs typeface="Arial"/>
              </a:rPr>
              <a:t>Equity and access</a:t>
            </a:r>
            <a:endParaRPr lang="en-GB" dirty="0">
              <a:latin typeface="Arial"/>
              <a:cs typeface="Arial"/>
            </a:endParaRPr>
          </a:p>
          <a:p>
            <a:pPr>
              <a:buFont typeface="Arial"/>
              <a:buChar char="•"/>
            </a:pPr>
            <a:r>
              <a:rPr lang="en-GB" sz="1800" dirty="0"/>
              <a:t>Transport, childcare, language and deprivation barriers reducing attendance and completion for some groups.</a:t>
            </a:r>
            <a:endParaRPr lang="en-GB" dirty="0"/>
          </a:p>
          <a:p>
            <a:pPr>
              <a:buFont typeface="Arial"/>
              <a:buChar char="•"/>
            </a:pPr>
            <a:endParaRPr lang="en-GB" sz="1800" b="1" dirty="0"/>
          </a:p>
          <a:p>
            <a:pPr marL="0" indent="0">
              <a:buNone/>
            </a:pPr>
            <a:endParaRPr lang="en-GB" sz="1800" dirty="0"/>
          </a:p>
        </p:txBody>
      </p:sp>
    </p:spTree>
    <p:extLst>
      <p:ext uri="{BB962C8B-B14F-4D97-AF65-F5344CB8AC3E}">
        <p14:creationId xmlns:p14="http://schemas.microsoft.com/office/powerpoint/2010/main" val="1220364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04243-C6AF-2673-80F3-6EC97360951B}"/>
              </a:ext>
            </a:extLst>
          </p:cNvPr>
          <p:cNvSpPr>
            <a:spLocks noGrp="1"/>
          </p:cNvSpPr>
          <p:nvPr>
            <p:ph type="title"/>
          </p:nvPr>
        </p:nvSpPr>
        <p:spPr/>
        <p:txBody>
          <a:bodyPr/>
          <a:lstStyle/>
          <a:p>
            <a:r>
              <a:rPr lang="en-GB" dirty="0">
                <a:latin typeface="Arial"/>
                <a:cs typeface="Arial"/>
              </a:rPr>
              <a:t>Questions?</a:t>
            </a:r>
            <a:endParaRPr lang="en-GB" dirty="0"/>
          </a:p>
        </p:txBody>
      </p:sp>
      <p:sp>
        <p:nvSpPr>
          <p:cNvPr id="3" name="Content Placeholder 2">
            <a:extLst>
              <a:ext uri="{FF2B5EF4-FFF2-40B4-BE49-F238E27FC236}">
                <a16:creationId xmlns:a16="http://schemas.microsoft.com/office/drawing/2014/main" id="{2A6DDC52-8BF9-1B3E-23BC-AEF19F32B0B7}"/>
              </a:ext>
            </a:extLst>
          </p:cNvPr>
          <p:cNvSpPr>
            <a:spLocks noGrp="1"/>
          </p:cNvSpPr>
          <p:nvPr>
            <p:ph sz="quarter" idx="10"/>
          </p:nvPr>
        </p:nvSpPr>
        <p:spPr>
          <a:xfrm>
            <a:off x="829139" y="1900050"/>
            <a:ext cx="10750355" cy="4478447"/>
          </a:xfrm>
        </p:spPr>
        <p:txBody>
          <a:bodyPr vert="horz" lIns="91440" tIns="45720" rIns="91440" bIns="45720" rtlCol="0" anchor="t">
            <a:normAutofit/>
          </a:bodyPr>
          <a:lstStyle/>
          <a:p>
            <a:r>
              <a:rPr lang="en-GB" sz="2400" dirty="0">
                <a:latin typeface="Arial"/>
                <a:cs typeface="Arial"/>
              </a:rPr>
              <a:t>What constitutes high-quality, equitable treatment for cervical cancer across surgical and oncological pathways?</a:t>
            </a:r>
          </a:p>
          <a:p>
            <a:r>
              <a:rPr lang="en-GB" sz="2400" dirty="0">
                <a:latin typeface="Arial"/>
                <a:cs typeface="Arial"/>
              </a:rPr>
              <a:t>What are the barriers to timely treatment in colposcopy?</a:t>
            </a:r>
          </a:p>
          <a:p>
            <a:r>
              <a:rPr lang="en-GB" sz="2400" dirty="0">
                <a:latin typeface="Arial"/>
                <a:cs typeface="Arial"/>
              </a:rPr>
              <a:t> What are the barriers once a cancer diagnosis has been made?</a:t>
            </a:r>
          </a:p>
          <a:p>
            <a:r>
              <a:rPr lang="en-GB" sz="2400" dirty="0">
                <a:latin typeface="Arial"/>
                <a:cs typeface="Arial"/>
              </a:rPr>
              <a:t>How we might define and measure access, timeliness, and outcomes particularly for underserved populations?</a:t>
            </a:r>
          </a:p>
          <a:p>
            <a:r>
              <a:rPr lang="en-GB" sz="2400" dirty="0">
                <a:latin typeface="Arial"/>
                <a:cs typeface="Arial"/>
              </a:rPr>
              <a:t>Any existing datasets, trials, or national benchmarks that could inform our regional approach?</a:t>
            </a:r>
          </a:p>
          <a:p>
            <a:pPr marL="0" indent="0">
              <a:buNone/>
            </a:pPr>
            <a:endParaRPr lang="en-GB" dirty="0"/>
          </a:p>
        </p:txBody>
      </p:sp>
    </p:spTree>
    <p:extLst>
      <p:ext uri="{BB962C8B-B14F-4D97-AF65-F5344CB8AC3E}">
        <p14:creationId xmlns:p14="http://schemas.microsoft.com/office/powerpoint/2010/main" val="2994593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06832-ADBD-1F6A-B643-B2FC82604C2C}"/>
              </a:ext>
            </a:extLst>
          </p:cNvPr>
          <p:cNvSpPr>
            <a:spLocks noGrp="1"/>
          </p:cNvSpPr>
          <p:nvPr>
            <p:ph type="title"/>
          </p:nvPr>
        </p:nvSpPr>
        <p:spPr/>
        <p:txBody>
          <a:bodyPr/>
          <a:lstStyle/>
          <a:p>
            <a:r>
              <a:rPr lang="en-GB" dirty="0">
                <a:latin typeface="Arial"/>
                <a:cs typeface="Arial"/>
              </a:rPr>
              <a:t>Suggested next steps?</a:t>
            </a:r>
            <a:endParaRPr lang="en-GB" dirty="0"/>
          </a:p>
        </p:txBody>
      </p:sp>
      <p:sp>
        <p:nvSpPr>
          <p:cNvPr id="3" name="Content Placeholder 2">
            <a:extLst>
              <a:ext uri="{FF2B5EF4-FFF2-40B4-BE49-F238E27FC236}">
                <a16:creationId xmlns:a16="http://schemas.microsoft.com/office/drawing/2014/main" id="{3A805601-7A21-609A-74B5-DF3FA8C6DE1D}"/>
              </a:ext>
            </a:extLst>
          </p:cNvPr>
          <p:cNvSpPr>
            <a:spLocks noGrp="1"/>
          </p:cNvSpPr>
          <p:nvPr>
            <p:ph sz="quarter" idx="10"/>
          </p:nvPr>
        </p:nvSpPr>
        <p:spPr>
          <a:xfrm>
            <a:off x="757688" y="1554953"/>
            <a:ext cx="10665688" cy="4010032"/>
          </a:xfrm>
        </p:spPr>
        <p:txBody>
          <a:bodyPr vert="horz" lIns="91440" tIns="45720" rIns="91440" bIns="45720" rtlCol="0" anchor="t">
            <a:normAutofit/>
          </a:bodyPr>
          <a:lstStyle/>
          <a:p>
            <a:r>
              <a:rPr lang="en-GB" sz="1800" dirty="0">
                <a:latin typeface="Arial"/>
                <a:cs typeface="Arial"/>
              </a:rPr>
              <a:t>Identify key treatment metrics relevant to cervical cancer care (Consider National input, timeliness, coverage, stage, completion, equity)</a:t>
            </a:r>
          </a:p>
          <a:p>
            <a:r>
              <a:rPr lang="en-GB" sz="1800" dirty="0">
                <a:latin typeface="Arial"/>
                <a:cs typeface="Arial"/>
              </a:rPr>
              <a:t>Complete a call for evidence: Gather clinician insights on treatment variation and barriers</a:t>
            </a:r>
          </a:p>
          <a:p>
            <a:r>
              <a:rPr lang="en-GB" sz="1800" dirty="0">
                <a:latin typeface="Arial"/>
                <a:cs typeface="Arial"/>
              </a:rPr>
              <a:t>Regional Colposcopy  network proposal</a:t>
            </a:r>
          </a:p>
          <a:p>
            <a:r>
              <a:rPr lang="en-GB" sz="1800" dirty="0">
                <a:latin typeface="Arial"/>
                <a:cs typeface="Arial"/>
              </a:rPr>
              <a:t>Support development of regional best practice guidance</a:t>
            </a:r>
          </a:p>
          <a:p>
            <a:r>
              <a:rPr lang="en-GB" sz="1800" dirty="0">
                <a:latin typeface="Arial"/>
                <a:cs typeface="Arial"/>
              </a:rPr>
              <a:t>Inform future Health Equity audits and strategic proposals</a:t>
            </a:r>
            <a:endParaRPr lang="en-GB" sz="1800">
              <a:latin typeface="Arial"/>
              <a:cs typeface="Arial"/>
            </a:endParaRPr>
          </a:p>
          <a:p>
            <a:endParaRPr lang="en-GB" dirty="0"/>
          </a:p>
        </p:txBody>
      </p:sp>
    </p:spTree>
    <p:extLst>
      <p:ext uri="{BB962C8B-B14F-4D97-AF65-F5344CB8AC3E}">
        <p14:creationId xmlns:p14="http://schemas.microsoft.com/office/powerpoint/2010/main" val="3532201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C5545-E72D-DA42-77FF-D8CBFF83CA8D}"/>
              </a:ext>
            </a:extLst>
          </p:cNvPr>
          <p:cNvSpPr>
            <a:spLocks noGrp="1"/>
          </p:cNvSpPr>
          <p:nvPr>
            <p:ph type="title"/>
          </p:nvPr>
        </p:nvSpPr>
        <p:spPr>
          <a:xfrm>
            <a:off x="617948" y="970709"/>
            <a:ext cx="8398889" cy="611649"/>
          </a:xfrm>
        </p:spPr>
        <p:txBody>
          <a:bodyPr>
            <a:noAutofit/>
          </a:bodyPr>
          <a:lstStyle/>
          <a:p>
            <a:r>
              <a:rPr lang="en-GB" sz="4400" b="1" dirty="0">
                <a:latin typeface="Arial"/>
                <a:cs typeface="Arial"/>
              </a:rPr>
              <a:t>Thank-you </a:t>
            </a:r>
            <a:endParaRPr lang="en-GB" sz="4400" dirty="0"/>
          </a:p>
        </p:txBody>
      </p:sp>
      <p:sp>
        <p:nvSpPr>
          <p:cNvPr id="3" name="Content Placeholder 2">
            <a:extLst>
              <a:ext uri="{FF2B5EF4-FFF2-40B4-BE49-F238E27FC236}">
                <a16:creationId xmlns:a16="http://schemas.microsoft.com/office/drawing/2014/main" id="{FA90AD0C-6028-2B62-4492-239C9E7AECFB}"/>
              </a:ext>
            </a:extLst>
          </p:cNvPr>
          <p:cNvSpPr>
            <a:spLocks noGrp="1"/>
          </p:cNvSpPr>
          <p:nvPr>
            <p:ph sz="quarter" idx="10"/>
          </p:nvPr>
        </p:nvSpPr>
        <p:spPr/>
        <p:txBody>
          <a:bodyPr vert="horz" lIns="91440" tIns="45720" rIns="91440" bIns="45720" rtlCol="0" anchor="t">
            <a:normAutofit/>
          </a:bodyPr>
          <a:lstStyle/>
          <a:p>
            <a:pPr marL="0" indent="0">
              <a:buNone/>
            </a:pPr>
            <a:r>
              <a:rPr lang="en-GB" dirty="0">
                <a:latin typeface="Arial"/>
                <a:cs typeface="Arial"/>
                <a:hlinkClick r:id="rId2"/>
              </a:rPr>
              <a:t>Lucybond@nhs.net</a:t>
            </a:r>
            <a:endParaRPr lang="en-US"/>
          </a:p>
          <a:p>
            <a:pPr marL="0" indent="0">
              <a:buNone/>
            </a:pPr>
            <a:r>
              <a:rPr lang="en-GB" dirty="0">
                <a:latin typeface="Arial"/>
                <a:cs typeface="Arial"/>
                <a:hlinkClick r:id="rId3"/>
              </a:rPr>
              <a:t>rajvinder.dhillon@nhs.net</a:t>
            </a:r>
            <a:endParaRPr lang="en-GB"/>
          </a:p>
          <a:p>
            <a:pPr marL="0" indent="0">
              <a:buNone/>
            </a:pPr>
            <a:endParaRPr lang="en-GB" dirty="0"/>
          </a:p>
        </p:txBody>
      </p:sp>
    </p:spTree>
    <p:extLst>
      <p:ext uri="{BB962C8B-B14F-4D97-AF65-F5344CB8AC3E}">
        <p14:creationId xmlns:p14="http://schemas.microsoft.com/office/powerpoint/2010/main" val="2892382718"/>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8f492b9-0e1d-4676-9635-78fd8c5ab9d8">
      <Terms xmlns="http://schemas.microsoft.com/office/infopath/2007/PartnerControls"/>
    </lcf76f155ced4ddcb4097134ff3c332f>
    <TaxCatchAll xmlns="d77f7b61-7249-402e-9088-bb30bc752eb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758BEBCE60E1C4C87B869C7C38C0B3D" ma:contentTypeVersion="11" ma:contentTypeDescription="Create a new document." ma:contentTypeScope="" ma:versionID="38451769be79e123db6572168b0b33e8">
  <xsd:schema xmlns:xsd="http://www.w3.org/2001/XMLSchema" xmlns:xs="http://www.w3.org/2001/XMLSchema" xmlns:p="http://schemas.microsoft.com/office/2006/metadata/properties" xmlns:ns2="28f492b9-0e1d-4676-9635-78fd8c5ab9d8" xmlns:ns3="d77f7b61-7249-402e-9088-bb30bc752eb7" targetNamespace="http://schemas.microsoft.com/office/2006/metadata/properties" ma:root="true" ma:fieldsID="a1529d7a0ba94597b9680ad8d2d96c86" ns2:_="" ns3:_="">
    <xsd:import namespace="28f492b9-0e1d-4676-9635-78fd8c5ab9d8"/>
    <xsd:import namespace="d77f7b61-7249-402e-9088-bb30bc752eb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f492b9-0e1d-4676-9635-78fd8c5ab9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e73e9af6-01d4-423d-8bd2-cf099f328a03"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7f7b61-7249-402e-9088-bb30bc752eb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1c4ca98-7b55-4fcc-b8e5-81239fe53638}" ma:internalName="TaxCatchAll" ma:showField="CatchAllData" ma:web="d77f7b61-7249-402e-9088-bb30bc752e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268A2F8-71DF-4291-B6B8-F800FFADA0D2}">
  <ds:schemaRefs>
    <ds:schemaRef ds:uri="http://www.w3.org/XML/1998/namespace"/>
    <ds:schemaRef ds:uri="http://purl.org/dc/elements/1.1/"/>
    <ds:schemaRef ds:uri="http://schemas.microsoft.com/office/2006/documentManagement/types"/>
    <ds:schemaRef ds:uri="http://purl.org/dc/dcmitype/"/>
    <ds:schemaRef ds:uri="http://schemas.openxmlformats.org/package/2006/metadata/core-properties"/>
    <ds:schemaRef ds:uri="http://schemas.microsoft.com/office/infopath/2007/PartnerControls"/>
    <ds:schemaRef ds:uri="http://purl.org/dc/terms/"/>
    <ds:schemaRef ds:uri="2ed8f107-90fd-496a-9f34-3e7c61e3eaf9"/>
    <ds:schemaRef ds:uri="12f6a87a-eb6c-47ee-926c-79dbbbc1cf6e"/>
    <ds:schemaRef ds:uri="http://schemas.microsoft.com/office/2006/metadata/properties"/>
    <ds:schemaRef ds:uri="28f492b9-0e1d-4676-9635-78fd8c5ab9d8"/>
    <ds:schemaRef ds:uri="d77f7b61-7249-402e-9088-bb30bc752eb7"/>
  </ds:schemaRefs>
</ds:datastoreItem>
</file>

<file path=customXml/itemProps2.xml><?xml version="1.0" encoding="utf-8"?>
<ds:datastoreItem xmlns:ds="http://schemas.openxmlformats.org/officeDocument/2006/customXml" ds:itemID="{41AE375D-A2A4-4867-8C2B-88BEDEF6176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8f492b9-0e1d-4676-9635-78fd8c5ab9d8"/>
    <ds:schemaRef ds:uri="d77f7b61-7249-402e-9088-bb30bc752e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CE5CE0D-DC74-48D8-85C7-51B4548C83E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63</TotalTime>
  <Words>1191</Words>
  <Application>Microsoft Office PowerPoint</Application>
  <PresentationFormat>Widescreen</PresentationFormat>
  <Paragraphs>104</Paragraphs>
  <Slides>9</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Aptos</vt:lpstr>
      <vt:lpstr>Arial</vt:lpstr>
      <vt:lpstr>Calibri</vt:lpstr>
      <vt:lpstr>Courier New</vt:lpstr>
      <vt:lpstr>Times New Roman</vt:lpstr>
      <vt:lpstr>Wingdings</vt:lpstr>
      <vt:lpstr>Custom Design</vt:lpstr>
      <vt:lpstr>South West Cervical Cancer Elimination SWAGGER Engagement</vt:lpstr>
      <vt:lpstr>  The call to eliminate cervical cancer </vt:lpstr>
      <vt:lpstr>PowerPoint Presentation</vt:lpstr>
      <vt:lpstr>Making the plan a reality</vt:lpstr>
      <vt:lpstr>Purpose of discussion</vt:lpstr>
      <vt:lpstr>Current Challenges</vt:lpstr>
      <vt:lpstr>Questions?</vt:lpstr>
      <vt:lpstr>Suggested next steps?</vt:lpstr>
      <vt:lpstr>Thank-you </vt:lpstr>
    </vt:vector>
  </TitlesOfParts>
  <Company>NHS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South West Cervical Cancer Elimination SWAGGER Engagement</dc:title>
  <dc:creator>FROST, Mark (NHS ENGLAND - X24)</dc:creator>
  <cp:lastModifiedBy>Helen Dunderdale</cp:lastModifiedBy>
  <cp:revision>189</cp:revision>
  <dcterms:created xsi:type="dcterms:W3CDTF">2025-01-29T16:30:51Z</dcterms:created>
  <dcterms:modified xsi:type="dcterms:W3CDTF">2025-11-28T10:30:00Z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0x0101004758BEBCE60E1C4C87B869C7C38C0B3D</vt:lpwstr>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ies>
</file>