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4"/>
  </p:notesMasterIdLst>
  <p:sldIdLst>
    <p:sldId id="256" r:id="rId2"/>
    <p:sldId id="257" r:id="rId3"/>
    <p:sldId id="258" r:id="rId4"/>
    <p:sldId id="260" r:id="rId5"/>
    <p:sldId id="272" r:id="rId6"/>
    <p:sldId id="273" r:id="rId7"/>
    <p:sldId id="274" r:id="rId8"/>
    <p:sldId id="275" r:id="rId9"/>
    <p:sldId id="276" r:id="rId10"/>
    <p:sldId id="259" r:id="rId11"/>
    <p:sldId id="261" r:id="rId12"/>
    <p:sldId id="262" r:id="rId13"/>
    <p:sldId id="263" r:id="rId14"/>
    <p:sldId id="264" r:id="rId15"/>
    <p:sldId id="265" r:id="rId16"/>
    <p:sldId id="268" r:id="rId17"/>
    <p:sldId id="267" r:id="rId18"/>
    <p:sldId id="266" r:id="rId19"/>
    <p:sldId id="269" r:id="rId20"/>
    <p:sldId id="270" r:id="rId21"/>
    <p:sldId id="271"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177" autoAdjust="0"/>
  </p:normalViewPr>
  <p:slideViewPr>
    <p:cSldViewPr snapToGrid="0">
      <p:cViewPr varScale="1">
        <p:scale>
          <a:sx n="65" d="100"/>
          <a:sy n="65" d="100"/>
        </p:scale>
        <p:origin x="135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Dunderdale" userId="18a57383-fa13-4764-88a8-9272bfc7f4aa" providerId="ADAL" clId="{41A70D97-1250-4EFB-9735-E8AB7B74CC03}"/>
    <pc:docChg chg="modShowInfo">
      <pc:chgData name="Helen Dunderdale" userId="18a57383-fa13-4764-88a8-9272bfc7f4aa" providerId="ADAL" clId="{41A70D97-1250-4EFB-9735-E8AB7B74CC03}" dt="2025-11-28T09:09:32.322" v="0" actId="2744"/>
      <pc:docMkLst>
        <pc:docMk/>
      </pc:docMkLst>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Pipelle</c:v>
                </c:pt>
                <c:pt idx="1">
                  <c:v>OPH</c:v>
                </c:pt>
                <c:pt idx="2">
                  <c:v>GA Hyst</c:v>
                </c:pt>
                <c:pt idx="3">
                  <c:v>MRI</c:v>
                </c:pt>
                <c:pt idx="4">
                  <c:v>Post op histology</c:v>
                </c:pt>
                <c:pt idx="5">
                  <c:v>CT </c:v>
                </c:pt>
              </c:strCache>
            </c:strRef>
          </c:cat>
          <c:val>
            <c:numRef>
              <c:f>Sheet1!$B$2:$B$7</c:f>
              <c:numCache>
                <c:formatCode>General</c:formatCode>
                <c:ptCount val="6"/>
                <c:pt idx="0">
                  <c:v>307</c:v>
                </c:pt>
                <c:pt idx="1">
                  <c:v>28</c:v>
                </c:pt>
                <c:pt idx="2">
                  <c:v>95</c:v>
                </c:pt>
                <c:pt idx="3">
                  <c:v>7</c:v>
                </c:pt>
                <c:pt idx="4">
                  <c:v>12</c:v>
                </c:pt>
                <c:pt idx="5">
                  <c:v>1</c:v>
                </c:pt>
              </c:numCache>
            </c:numRef>
          </c:val>
          <c:extLst>
            <c:ext xmlns:c16="http://schemas.microsoft.com/office/drawing/2014/chart" uri="{C3380CC4-5D6E-409C-BE32-E72D297353CC}">
              <c16:uniqueId val="{00000000-2AEA-452A-A005-1AFD18564F4A}"/>
            </c:ext>
          </c:extLst>
        </c:ser>
        <c:ser>
          <c:idx val="1"/>
          <c:order val="1"/>
          <c:tx>
            <c:strRef>
              <c:f>Sheet1!$C$1</c:f>
              <c:strCache>
                <c:ptCount val="1"/>
                <c:pt idx="0">
                  <c:v>Column1</c:v>
                </c:pt>
              </c:strCache>
            </c:strRef>
          </c:tx>
          <c:spPr>
            <a:solidFill>
              <a:schemeClr val="accent2"/>
            </a:solidFill>
            <a:ln>
              <a:noFill/>
            </a:ln>
            <a:effectLst/>
          </c:spPr>
          <c:invertIfNegative val="0"/>
          <c:cat>
            <c:strRef>
              <c:f>Sheet1!$A$2:$A$7</c:f>
              <c:strCache>
                <c:ptCount val="6"/>
                <c:pt idx="0">
                  <c:v>Pipelle</c:v>
                </c:pt>
                <c:pt idx="1">
                  <c:v>OPH</c:v>
                </c:pt>
                <c:pt idx="2">
                  <c:v>GA Hyst</c:v>
                </c:pt>
                <c:pt idx="3">
                  <c:v>MRI</c:v>
                </c:pt>
                <c:pt idx="4">
                  <c:v>Post op histology</c:v>
                </c:pt>
                <c:pt idx="5">
                  <c:v>CT </c:v>
                </c:pt>
              </c:strCache>
            </c:strRef>
          </c:cat>
          <c:val>
            <c:numRef>
              <c:f>Sheet1!$C$2:$C$7</c:f>
              <c:numCache>
                <c:formatCode>General</c:formatCode>
                <c:ptCount val="6"/>
              </c:numCache>
            </c:numRef>
          </c:val>
          <c:extLst>
            <c:ext xmlns:c16="http://schemas.microsoft.com/office/drawing/2014/chart" uri="{C3380CC4-5D6E-409C-BE32-E72D297353CC}">
              <c16:uniqueId val="{00000001-2AEA-452A-A005-1AFD18564F4A}"/>
            </c:ext>
          </c:extLst>
        </c:ser>
        <c:ser>
          <c:idx val="2"/>
          <c:order val="2"/>
          <c:tx>
            <c:strRef>
              <c:f>Sheet1!$D$1</c:f>
              <c:strCache>
                <c:ptCount val="1"/>
                <c:pt idx="0">
                  <c:v>Column2</c:v>
                </c:pt>
              </c:strCache>
            </c:strRef>
          </c:tx>
          <c:spPr>
            <a:solidFill>
              <a:schemeClr val="accent3"/>
            </a:solidFill>
            <a:ln>
              <a:noFill/>
            </a:ln>
            <a:effectLst/>
          </c:spPr>
          <c:invertIfNegative val="0"/>
          <c:cat>
            <c:strRef>
              <c:f>Sheet1!$A$2:$A$7</c:f>
              <c:strCache>
                <c:ptCount val="6"/>
                <c:pt idx="0">
                  <c:v>Pipelle</c:v>
                </c:pt>
                <c:pt idx="1">
                  <c:v>OPH</c:v>
                </c:pt>
                <c:pt idx="2">
                  <c:v>GA Hyst</c:v>
                </c:pt>
                <c:pt idx="3">
                  <c:v>MRI</c:v>
                </c:pt>
                <c:pt idx="4">
                  <c:v>Post op histology</c:v>
                </c:pt>
                <c:pt idx="5">
                  <c:v>CT </c:v>
                </c:pt>
              </c:strCache>
            </c:strRef>
          </c:cat>
          <c:val>
            <c:numRef>
              <c:f>Sheet1!$D$2:$D$7</c:f>
              <c:numCache>
                <c:formatCode>General</c:formatCode>
                <c:ptCount val="6"/>
              </c:numCache>
            </c:numRef>
          </c:val>
          <c:extLst>
            <c:ext xmlns:c16="http://schemas.microsoft.com/office/drawing/2014/chart" uri="{C3380CC4-5D6E-409C-BE32-E72D297353CC}">
              <c16:uniqueId val="{00000002-2AEA-452A-A005-1AFD18564F4A}"/>
            </c:ext>
          </c:extLst>
        </c:ser>
        <c:dLbls>
          <c:showLegendKey val="0"/>
          <c:showVal val="0"/>
          <c:showCatName val="0"/>
          <c:showSerName val="0"/>
          <c:showPercent val="0"/>
          <c:showBubbleSize val="0"/>
        </c:dLbls>
        <c:gapWidth val="150"/>
        <c:overlap val="100"/>
        <c:axId val="466413520"/>
        <c:axId val="466422048"/>
      </c:barChart>
      <c:catAx>
        <c:axId val="466413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6422048"/>
        <c:crosses val="autoZero"/>
        <c:auto val="1"/>
        <c:lblAlgn val="ctr"/>
        <c:lblOffset val="100"/>
        <c:noMultiLvlLbl val="0"/>
      </c:catAx>
      <c:valAx>
        <c:axId val="466422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6413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Sheet1!$B$1</c:f>
              <c:strCache>
                <c:ptCount val="1"/>
                <c:pt idx="0">
                  <c:v>Referral for hysteroscopy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Unable to get sample</c:v>
                </c:pt>
                <c:pt idx="1">
                  <c:v>Polyp seen</c:v>
                </c:pt>
                <c:pt idx="2">
                  <c:v>ET&gt; 8mm</c:v>
                </c:pt>
                <c:pt idx="3">
                  <c:v>For ablation</c:v>
                </c:pt>
              </c:strCache>
            </c:strRef>
          </c:cat>
          <c:val>
            <c:numRef>
              <c:f>Sheet1!$B$2:$B$5</c:f>
              <c:numCache>
                <c:formatCode>General</c:formatCode>
                <c:ptCount val="4"/>
                <c:pt idx="0">
                  <c:v>103</c:v>
                </c:pt>
                <c:pt idx="1">
                  <c:v>33</c:v>
                </c:pt>
                <c:pt idx="2">
                  <c:v>10</c:v>
                </c:pt>
                <c:pt idx="3">
                  <c:v>1</c:v>
                </c:pt>
              </c:numCache>
            </c:numRef>
          </c:val>
          <c:extLst>
            <c:ext xmlns:c16="http://schemas.microsoft.com/office/drawing/2014/chart" uri="{C3380CC4-5D6E-409C-BE32-E72D297353CC}">
              <c16:uniqueId val="{00000000-9F16-44A0-9D08-01F047A0C9EF}"/>
            </c:ext>
          </c:extLst>
        </c:ser>
        <c:dLbls>
          <c:showLegendKey val="0"/>
          <c:showVal val="0"/>
          <c:showCatName val="0"/>
          <c:showSerName val="0"/>
          <c:showPercent val="0"/>
          <c:showBubbleSize val="0"/>
        </c:dLbls>
        <c:gapWidth val="219"/>
        <c:overlap val="-27"/>
        <c:axId val="177143168"/>
        <c:axId val="177138248"/>
      </c:barChart>
      <c:catAx>
        <c:axId val="17714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7138248"/>
        <c:crosses val="autoZero"/>
        <c:auto val="1"/>
        <c:lblAlgn val="ctr"/>
        <c:lblOffset val="100"/>
        <c:noMultiLvlLbl val="0"/>
      </c:catAx>
      <c:valAx>
        <c:axId val="177138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7143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96FF50-BF55-4A02-9673-D4E52AF08EF3}" type="datetimeFigureOut">
              <a:rPr lang="en-GB" smtClean="0"/>
              <a:t>28/11/2025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F24416-6D6B-4DC9-89F9-B9A9AD28FE49}" type="slidenum">
              <a:rPr lang="en-GB" smtClean="0"/>
              <a:t>‹#›</a:t>
            </a:fld>
            <a:endParaRPr lang="en-GB"/>
          </a:p>
        </p:txBody>
      </p:sp>
    </p:spTree>
    <p:extLst>
      <p:ext uri="{BB962C8B-B14F-4D97-AF65-F5344CB8AC3E}">
        <p14:creationId xmlns:p14="http://schemas.microsoft.com/office/powerpoint/2010/main" val="2196357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gco.iarc.who.int/media/globocan/factsheets/cancers/24-corpus-uteri-fact-sheet.pdf"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annalsofoncology.org/action/showPdf?pii=S0923-7534%2822%2901207-8" TargetMode="External"/><Relationship Id="rId4" Type="http://schemas.openxmlformats.org/officeDocument/2006/relationships/hyperlink" Target="https://www.thelancet.com/journals/lancet/article/PIIS0140-6736(22)00323-3/abstract"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obgyn.onlinelibrary.wiley.com/action/getFTRLinkout?url=%2Fdoi%2F10.1002%2F1097-0142%252820001015%252989%253A8%253C1765%253A%253AAID-CNCR17%253E3.0.CO%253B2-F&amp;doi=10.1111%2Fj.1744-4667.2012.00129.x&amp;doiOfLink=10.1002%2F1097-0142%2820001015%2989%3A8%3C1765%3A%3AAID-CNCR17%3E3.0.CO%3B2-F&amp;linkType=VIEW_FULL_ACCESS&amp;linkLocation=Reference&amp;linkSource=FULL_TEXT" TargetMode="External"/><Relationship Id="rId3" Type="http://schemas.openxmlformats.org/officeDocument/2006/relationships/hyperlink" Target="https://obgyn.onlinelibrary.wiley.com/action/getFTRLinkout?url=https%3A%2F%2Fdoi.org%2F10.1001%2Fjama.280.17.1510&amp;doi=10.1111%2Fj.1744-4667.2012.00129.x&amp;doiOfLink=10.1001%2Fjama.280.17.1510&amp;linkType=VIEW_NO_ACCESS&amp;linkLocation=Reference&amp;linkSource=FULL_TEXT" TargetMode="External"/><Relationship Id="rId7" Type="http://schemas.openxmlformats.org/officeDocument/2006/relationships/hyperlink" Target="https://obgyn.onlinelibrary.wiley.com/action/getFTRLinkout?url=http%3A%2F%2Fscholar.google.com%2Fscholar_lookup%3Fhl%3Den%26volume%3D280%26publication_year%3D1998%26pages%3D1510-7%26journal%3DJAMA%26author%3DR%2BSmith%25E2%2580%2590Bindman%26author%3DK%2BKerlikowske%26author%3DVA%2BFeldstein%26author%3DL%2BSubak%26author%3DJ%2BScheidler%26author%3DM%2BSegal%26title%3DEndovaginal%2Bultrasound%2Bto%2Bexclude%2Bendometrial%2Bcancer%2Band%2Bother%2Bendometrial%2Babnormalities&amp;doi=10.1111%2Fj.1744-4667.2012.00129.x&amp;doiOfLink=10.1001%2Fjama.280.17.1510&amp;linkType=gs&amp;linkLocation=Reference&amp;linkSource=FULL_TEXT" TargetMode="External"/><Relationship Id="rId12" Type="http://schemas.openxmlformats.org/officeDocument/2006/relationships/hyperlink" Target="https://obgyn.onlinelibrary.wiley.com/action/getFTRLinkout?url=http%3A%2F%2Fscholar.google.com%2Fscholar_lookup%3Fhl%3Den%26volume%3D89%26publication_year%3D2000%26pages%3D1765-72%26journal%3DCancer%26author%3DFP%2BDijkhuizen%26author%3DBWJ%2BMol%26author%3DHAM%2BBr%25C3%25B6lmann%26author%3DAP%2BHeintz%26title%3DThe%2Baccuracy%2Bof%2Bendometrial%2Bsampling%2Bin%2Bthe%2Bdiagnosis%2Bof%2Bpatients%2Bwith%2Bendometrial%2Bcarcinoma%2Band%2Bhyperplasia%253A%2Ba%2Bmeta%25E2%2580%2590analysis&amp;doi=10.1111%2Fj.1744-4667.2012.00129.x&amp;doiOfLink=10.1002%2F1097-0142%2820001015%2989%3A8%3C1765%3A%3AAID-CNCR17%3E3.0.CO%3B2-F&amp;linkType=gs&amp;linkLocation=Reference&amp;linkSource=FULL_TEXT"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obgyn.onlinelibrary.wiley.com/servlet/linkout?suffix=null&amp;dbid=128&amp;doi=10.1111%2Fj.1744-4667.2012.00129.x&amp;key=WOS%3A000076757200025&amp;getFTLinkType=true&amp;doiForPubOfPage=10.1111%2Fj.1744-4667.2012.00129.x&amp;refDoi=10.1001%2Fjama.280.17.1510&amp;linkType=ISI&amp;linkSource=FULL_TEXT&amp;linkLocation=Reference" TargetMode="External"/><Relationship Id="rId11" Type="http://schemas.openxmlformats.org/officeDocument/2006/relationships/hyperlink" Target="https://obgyn.onlinelibrary.wiley.com/servlet/linkout?suffix=null&amp;dbid=128&amp;doi=10.1111%2Fj.1744-4667.2012.00129.x&amp;key=WOS%3A000089811100017&amp;getFTLinkType=true&amp;doiForPubOfPage=10.1111%2Fj.1744-4667.2012.00129.x&amp;refDoi=10.1002%2F1097-0142%2820001015%2989%3A8%3C1765%3A%3AAID-CNCR17%3E3.0.CO%3B2-F&amp;linkType=ISI&amp;linkSource=FULL_TEXT&amp;linkLocation=Reference" TargetMode="External"/><Relationship Id="rId5" Type="http://schemas.openxmlformats.org/officeDocument/2006/relationships/hyperlink" Target="https://obgyn.onlinelibrary.wiley.com/servlet/linkout?suffix=null&amp;dbid=8&amp;doi=10.1111%2Fj.1744-4667.2012.00129.x&amp;key=9809732&amp;getFTLinkType=true&amp;doiForPubOfPage=10.1111%2Fj.1744-4667.2012.00129.x&amp;refDoi=10.1001%2Fjama.280.17.1510&amp;linkType=PMID&amp;linkSource=FULL_TEXT&amp;linkLocation=Reference" TargetMode="External"/><Relationship Id="rId10" Type="http://schemas.openxmlformats.org/officeDocument/2006/relationships/hyperlink" Target="https://obgyn.onlinelibrary.wiley.com/servlet/linkout?suffix=null&amp;dbid=8&amp;doi=10.1111%2Fj.1744-4667.2012.00129.x&amp;key=11042572&amp;getFTLinkType=true&amp;doiForPubOfPage=10.1111%2Fj.1744-4667.2012.00129.x&amp;refDoi=10.1002%2F1097-0142%2820001015%2989%3A8%3C1765%3A%3AAID-CNCR17%3E3.0.CO%3B2-F&amp;linkType=PMID&amp;linkSource=FULL_TEXT&amp;linkLocation=Reference" TargetMode="External"/><Relationship Id="rId4" Type="http://schemas.openxmlformats.org/officeDocument/2006/relationships/hyperlink" Target="https://obgyn.onlinelibrary.wiley.com/servlet/linkout?suffix=null&amp;dbid=32&amp;doi=10.1111%2Fj.1744-4667.2012.00129.x&amp;key=1%3ASTN%3A280%3ADyaK1M%252FisFKjtg%253D%253D&amp;getFTLinkType=true&amp;doiForPubOfPage=10.1111%2Fj.1744-4667.2012.00129.x&amp;refDoi=10.1001%2Fjama.280.17.1510&amp;linkType=COI&amp;linkSource=FULL_TEXT&amp;linkLocation=Reference" TargetMode="External"/><Relationship Id="rId9" Type="http://schemas.openxmlformats.org/officeDocument/2006/relationships/hyperlink" Target="https://obgyn.onlinelibrary.wiley.com/servlet/linkout?suffix=null&amp;dbid=32&amp;doi=10.1111%2Fj.1744-4667.2012.00129.x&amp;key=1%3ASTN%3A280%3ADC%252BD3M%252FjtVGhsw%253D%253D&amp;getFTLinkType=true&amp;doiForPubOfPage=10.1111%2Fj.1744-4667.2012.00129.x&amp;refDoi=10.1002%2F1097-0142%2820001015%2989%3A8%3C1765%3A%3AAID-CNCR17%3E3.0.CO%3B2-F&amp;linkType=COI&amp;linkSource=FULL_TEXT&amp;linkLocation=Referenc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obgyn.onlinelibrary.wiley.com/doi/epdf/10.1111/j.1744-4667.2012.00129.x"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F24416-6D6B-4DC9-89F9-B9A9AD28FE49}" type="slidenum">
              <a:rPr lang="en-GB" smtClean="0"/>
              <a:t>1</a:t>
            </a:fld>
            <a:endParaRPr lang="en-GB"/>
          </a:p>
        </p:txBody>
      </p:sp>
    </p:spTree>
    <p:extLst>
      <p:ext uri="{BB962C8B-B14F-4D97-AF65-F5344CB8AC3E}">
        <p14:creationId xmlns:p14="http://schemas.microsoft.com/office/powerpoint/2010/main" val="752614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current guidelines recommend taking a biopsy 4-8mm, and going straight to hysteroscopy for anyone with an endometrium &gt;8mm. Those with a normal pipelle are still going on to have a hysteroscopy even in the presence of a normal result, and those who have a cancer diagnosed on pipelle are still being referred for hysteroscopy (although it will likely be cancelled if the histology returns before the appt). This means our current guidelines are not completely streamlined and there is room for </a:t>
            </a:r>
            <a:r>
              <a:rPr lang="en-GB" dirty="0" err="1"/>
              <a:t>clairty</a:t>
            </a:r>
            <a:r>
              <a:rPr lang="en-GB" dirty="0"/>
              <a:t> and potentially improvement</a:t>
            </a:r>
          </a:p>
        </p:txBody>
      </p:sp>
      <p:sp>
        <p:nvSpPr>
          <p:cNvPr id="4" name="Slide Number Placeholder 3"/>
          <p:cNvSpPr>
            <a:spLocks noGrp="1"/>
          </p:cNvSpPr>
          <p:nvPr>
            <p:ph type="sldNum" sz="quarter" idx="5"/>
          </p:nvPr>
        </p:nvSpPr>
        <p:spPr/>
        <p:txBody>
          <a:bodyPr/>
          <a:lstStyle/>
          <a:p>
            <a:fld id="{FBF24416-6D6B-4DC9-89F9-B9A9AD28FE49}" type="slidenum">
              <a:rPr lang="en-GB" smtClean="0"/>
              <a:t>11</a:t>
            </a:fld>
            <a:endParaRPr lang="en-GB"/>
          </a:p>
        </p:txBody>
      </p:sp>
    </p:spTree>
    <p:extLst>
      <p:ext uri="{BB962C8B-B14F-4D97-AF65-F5344CB8AC3E}">
        <p14:creationId xmlns:p14="http://schemas.microsoft.com/office/powerpoint/2010/main" val="2645144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F24416-6D6B-4DC9-89F9-B9A9AD28FE49}" type="slidenum">
              <a:rPr lang="en-GB" smtClean="0"/>
              <a:t>15</a:t>
            </a:fld>
            <a:endParaRPr lang="en-GB"/>
          </a:p>
        </p:txBody>
      </p:sp>
    </p:spTree>
    <p:extLst>
      <p:ext uri="{BB962C8B-B14F-4D97-AF65-F5344CB8AC3E}">
        <p14:creationId xmlns:p14="http://schemas.microsoft.com/office/powerpoint/2010/main" val="2208334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F24416-6D6B-4DC9-89F9-B9A9AD28FE49}" type="slidenum">
              <a:rPr lang="en-GB" smtClean="0"/>
              <a:t>16</a:t>
            </a:fld>
            <a:endParaRPr lang="en-GB"/>
          </a:p>
        </p:txBody>
      </p:sp>
    </p:spTree>
    <p:extLst>
      <p:ext uri="{BB962C8B-B14F-4D97-AF65-F5344CB8AC3E}">
        <p14:creationId xmlns:p14="http://schemas.microsoft.com/office/powerpoint/2010/main" val="1074713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Who had a pipelle in clinic, but their cancer diagnosed</a:t>
            </a:r>
            <a:r>
              <a:rPr lang="en-GB" baseline="0" dirty="0"/>
              <a:t> using another method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normal</a:t>
            </a:r>
            <a:r>
              <a:rPr lang="en-GB" baseline="0" dirty="0"/>
              <a:t> finding patient was an outlier. </a:t>
            </a:r>
            <a:r>
              <a:rPr lang="en-GB" sz="1200" b="0" i="0" u="none" strike="noStrike" kern="1200" dirty="0">
                <a:solidFill>
                  <a:schemeClr val="tx1"/>
                </a:solidFill>
                <a:effectLst/>
                <a:latin typeface="+mn-lt"/>
                <a:ea typeface="+mn-ea"/>
                <a:cs typeface="+mn-cs"/>
              </a:rPr>
              <a:t>1 normal </a:t>
            </a:r>
            <a:r>
              <a:rPr lang="en-GB" sz="1200" b="0" i="0" u="none" strike="noStrike" kern="1200" dirty="0" err="1">
                <a:solidFill>
                  <a:schemeClr val="tx1"/>
                </a:solidFill>
                <a:effectLst/>
                <a:latin typeface="+mn-lt"/>
                <a:ea typeface="+mn-ea"/>
                <a:cs typeface="+mn-cs"/>
              </a:rPr>
              <a:t>pipelle</a:t>
            </a:r>
            <a:r>
              <a:rPr lang="en-GB" sz="1200" b="0" i="0" u="none" strike="noStrike" kern="1200" dirty="0">
                <a:solidFill>
                  <a:schemeClr val="tx1"/>
                </a:solidFill>
                <a:effectLst/>
                <a:latin typeface="+mn-lt"/>
                <a:ea typeface="+mn-ea"/>
                <a:cs typeface="+mn-cs"/>
              </a:rPr>
              <a:t>- review of this case referred with pelvic mass, biopsy taken as irregular heavy bleeding and aged 47, fixed pelvic mass, ? fibroid ? sarcoma, had </a:t>
            </a:r>
            <a:r>
              <a:rPr lang="en-GB" sz="1200" b="0" i="0" u="none" strike="noStrike" kern="1200" dirty="0" err="1">
                <a:solidFill>
                  <a:schemeClr val="tx1"/>
                </a:solidFill>
                <a:effectLst/>
                <a:latin typeface="+mn-lt"/>
                <a:ea typeface="+mn-ea"/>
                <a:cs typeface="+mn-cs"/>
              </a:rPr>
              <a:t>mri</a:t>
            </a:r>
            <a:r>
              <a:rPr lang="en-GB" sz="1200" b="0" i="0" u="none" strike="noStrike" kern="1200" dirty="0">
                <a:solidFill>
                  <a:schemeClr val="tx1"/>
                </a:solidFill>
                <a:effectLst/>
                <a:latin typeface="+mn-lt"/>
                <a:ea typeface="+mn-ea"/>
                <a:cs typeface="+mn-cs"/>
              </a:rPr>
              <a:t> and went on to have hysterectomy which confirmed sarcoma.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307/307+25= </a:t>
            </a:r>
            <a:endParaRPr lang="en-GB" dirty="0"/>
          </a:p>
          <a:p>
            <a:endParaRPr lang="en-GB" dirty="0"/>
          </a:p>
        </p:txBody>
      </p:sp>
      <p:sp>
        <p:nvSpPr>
          <p:cNvPr id="4" name="Slide Number Placeholder 3"/>
          <p:cNvSpPr>
            <a:spLocks noGrp="1"/>
          </p:cNvSpPr>
          <p:nvPr>
            <p:ph type="sldNum" sz="quarter" idx="10"/>
          </p:nvPr>
        </p:nvSpPr>
        <p:spPr/>
        <p:txBody>
          <a:bodyPr/>
          <a:lstStyle/>
          <a:p>
            <a:fld id="{FBF24416-6D6B-4DC9-89F9-B9A9AD28FE49}" type="slidenum">
              <a:rPr lang="en-GB" smtClean="0"/>
              <a:t>17</a:t>
            </a:fld>
            <a:endParaRPr lang="en-GB"/>
          </a:p>
        </p:txBody>
      </p:sp>
    </p:spTree>
    <p:extLst>
      <p:ext uri="{BB962C8B-B14F-4D97-AF65-F5344CB8AC3E}">
        <p14:creationId xmlns:p14="http://schemas.microsoft.com/office/powerpoint/2010/main" val="119852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147 patients referred for hysteroscopy (32.7% of patients)</a:t>
            </a:r>
          </a:p>
        </p:txBody>
      </p:sp>
      <p:sp>
        <p:nvSpPr>
          <p:cNvPr id="4" name="Slide Number Placeholder 3"/>
          <p:cNvSpPr>
            <a:spLocks noGrp="1"/>
          </p:cNvSpPr>
          <p:nvPr>
            <p:ph type="sldNum" sz="quarter" idx="10"/>
          </p:nvPr>
        </p:nvSpPr>
        <p:spPr/>
        <p:txBody>
          <a:bodyPr/>
          <a:lstStyle/>
          <a:p>
            <a:fld id="{FBF24416-6D6B-4DC9-89F9-B9A9AD28FE49}" type="slidenum">
              <a:rPr lang="en-GB" smtClean="0"/>
              <a:t>18</a:t>
            </a:fld>
            <a:endParaRPr lang="en-GB"/>
          </a:p>
        </p:txBody>
      </p:sp>
    </p:spTree>
    <p:extLst>
      <p:ext uri="{BB962C8B-B14F-4D97-AF65-F5344CB8AC3E}">
        <p14:creationId xmlns:p14="http://schemas.microsoft.com/office/powerpoint/2010/main" val="940602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we exclude all patients who were referred for hysteroscopy because</a:t>
            </a:r>
            <a:r>
              <a:rPr lang="en-GB" baseline="0" dirty="0"/>
              <a:t> of an inability to complete the sample, then our hysteroscopy rate for PMB would be 0.09%</a:t>
            </a:r>
            <a:endParaRPr lang="en-GB" dirty="0"/>
          </a:p>
        </p:txBody>
      </p:sp>
      <p:sp>
        <p:nvSpPr>
          <p:cNvPr id="4" name="Slide Number Placeholder 3"/>
          <p:cNvSpPr>
            <a:spLocks noGrp="1"/>
          </p:cNvSpPr>
          <p:nvPr>
            <p:ph type="sldNum" sz="quarter" idx="10"/>
          </p:nvPr>
        </p:nvSpPr>
        <p:spPr/>
        <p:txBody>
          <a:bodyPr/>
          <a:lstStyle/>
          <a:p>
            <a:fld id="{FBF24416-6D6B-4DC9-89F9-B9A9AD28FE49}" type="slidenum">
              <a:rPr lang="en-GB" smtClean="0"/>
              <a:t>20</a:t>
            </a:fld>
            <a:endParaRPr lang="en-GB"/>
          </a:p>
        </p:txBody>
      </p:sp>
    </p:spTree>
    <p:extLst>
      <p:ext uri="{BB962C8B-B14F-4D97-AF65-F5344CB8AC3E}">
        <p14:creationId xmlns:p14="http://schemas.microsoft.com/office/powerpoint/2010/main" val="381215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Thoughts and suggestions welcome about this flow chart and how to best amend our guideline moving forward</a:t>
            </a:r>
          </a:p>
        </p:txBody>
      </p:sp>
      <p:sp>
        <p:nvSpPr>
          <p:cNvPr id="4" name="Slide Number Placeholder 3"/>
          <p:cNvSpPr>
            <a:spLocks noGrp="1"/>
          </p:cNvSpPr>
          <p:nvPr>
            <p:ph type="sldNum" sz="quarter" idx="5"/>
          </p:nvPr>
        </p:nvSpPr>
        <p:spPr/>
        <p:txBody>
          <a:bodyPr/>
          <a:lstStyle/>
          <a:p>
            <a:fld id="{FBF24416-6D6B-4DC9-89F9-B9A9AD28FE49}" type="slidenum">
              <a:rPr lang="en-GB" smtClean="0"/>
              <a:t>21</a:t>
            </a:fld>
            <a:endParaRPr lang="en-GB"/>
          </a:p>
        </p:txBody>
      </p:sp>
    </p:spTree>
    <p:extLst>
      <p:ext uri="{BB962C8B-B14F-4D97-AF65-F5344CB8AC3E}">
        <p14:creationId xmlns:p14="http://schemas.microsoft.com/office/powerpoint/2010/main" val="1957890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24-corpus-uteri-fact-sheet.pdf</a:t>
            </a:r>
            <a:endParaRPr lang="en-GB" dirty="0"/>
          </a:p>
          <a:p>
            <a:r>
              <a:rPr lang="en-GB" dirty="0"/>
              <a:t>Mortality</a:t>
            </a:r>
            <a:r>
              <a:rPr lang="en-GB" baseline="0" dirty="0"/>
              <a:t> increasing due to increasing incidence of obesity</a:t>
            </a:r>
          </a:p>
          <a:p>
            <a:r>
              <a:rPr lang="en-GB" dirty="0">
                <a:hlinkClick r:id="rId4"/>
              </a:rPr>
              <a:t>Endometrial cancer - The Lancet</a:t>
            </a:r>
            <a:endParaRPr lang="en-GB" dirty="0"/>
          </a:p>
          <a:p>
            <a:r>
              <a:rPr lang="en-GB" dirty="0">
                <a:hlinkClick r:id="rId5"/>
              </a:rPr>
              <a:t>Endometrial cancer: ESMO Clinical Practice Guideline for diagnosis, treatment and follow-up&amp;#x2606;</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FBF24416-6D6B-4DC9-89F9-B9A9AD28FE49}" type="slidenum">
              <a:rPr lang="en-GB" smtClean="0"/>
              <a:t>3</a:t>
            </a:fld>
            <a:endParaRPr lang="en-GB"/>
          </a:p>
        </p:txBody>
      </p:sp>
    </p:spTree>
    <p:extLst>
      <p:ext uri="{BB962C8B-B14F-4D97-AF65-F5344CB8AC3E}">
        <p14:creationId xmlns:p14="http://schemas.microsoft.com/office/powerpoint/2010/main" val="826200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Complexities arise when lack of clarity about whether people</a:t>
            </a:r>
            <a:r>
              <a:rPr lang="en-GB" baseline="0" dirty="0"/>
              <a:t> are truly menopausal or not e.g. </a:t>
            </a:r>
            <a:r>
              <a:rPr lang="en-GB" baseline="0" dirty="0" err="1"/>
              <a:t>mirena</a:t>
            </a:r>
            <a:r>
              <a:rPr lang="en-GB" baseline="0" dirty="0"/>
              <a:t> coil, other progesterone contraceptives. </a:t>
            </a:r>
          </a:p>
          <a:p>
            <a:endParaRPr lang="en-GB" baseline="0" dirty="0"/>
          </a:p>
          <a:p>
            <a:r>
              <a:rPr lang="en-GB" sz="1200" b="0" i="0" kern="1200" dirty="0">
                <a:solidFill>
                  <a:schemeClr val="tx1"/>
                </a:solidFill>
                <a:effectLst/>
                <a:latin typeface="+mn-lt"/>
                <a:ea typeface="+mn-ea"/>
                <a:cs typeface="+mn-cs"/>
              </a:rPr>
              <a:t>Smith-</a:t>
            </a:r>
            <a:r>
              <a:rPr lang="en-GB" sz="1200" b="0" i="0" kern="1200" dirty="0" err="1">
                <a:solidFill>
                  <a:schemeClr val="tx1"/>
                </a:solidFill>
                <a:effectLst/>
                <a:latin typeface="+mn-lt"/>
                <a:ea typeface="+mn-ea"/>
                <a:cs typeface="+mn-cs"/>
              </a:rPr>
              <a:t>Bindman</a:t>
            </a:r>
            <a:r>
              <a:rPr lang="en-GB" sz="1200" b="0" i="0" kern="1200" dirty="0">
                <a:solidFill>
                  <a:schemeClr val="tx1"/>
                </a:solidFill>
                <a:effectLst/>
                <a:latin typeface="+mn-lt"/>
                <a:ea typeface="+mn-ea"/>
                <a:cs typeface="+mn-cs"/>
              </a:rPr>
              <a:t> R, </a:t>
            </a:r>
            <a:r>
              <a:rPr lang="en-GB" sz="1200" b="0" i="0" kern="1200" dirty="0" err="1">
                <a:solidFill>
                  <a:schemeClr val="tx1"/>
                </a:solidFill>
                <a:effectLst/>
                <a:latin typeface="+mn-lt"/>
                <a:ea typeface="+mn-ea"/>
                <a:cs typeface="+mn-cs"/>
              </a:rPr>
              <a:t>Kerlikowske</a:t>
            </a:r>
            <a:r>
              <a:rPr lang="en-GB" sz="1200" b="0" i="0" kern="1200" dirty="0">
                <a:solidFill>
                  <a:schemeClr val="tx1"/>
                </a:solidFill>
                <a:effectLst/>
                <a:latin typeface="+mn-lt"/>
                <a:ea typeface="+mn-ea"/>
                <a:cs typeface="+mn-cs"/>
              </a:rPr>
              <a:t> K, Feldstein VA, </a:t>
            </a:r>
            <a:r>
              <a:rPr lang="en-GB" sz="1200" b="0" i="0" kern="1200" dirty="0" err="1">
                <a:solidFill>
                  <a:schemeClr val="tx1"/>
                </a:solidFill>
                <a:effectLst/>
                <a:latin typeface="+mn-lt"/>
                <a:ea typeface="+mn-ea"/>
                <a:cs typeface="+mn-cs"/>
              </a:rPr>
              <a:t>Subak</a:t>
            </a:r>
            <a:r>
              <a:rPr lang="en-GB" sz="1200" b="0" i="0" kern="1200" dirty="0">
                <a:solidFill>
                  <a:schemeClr val="tx1"/>
                </a:solidFill>
                <a:effectLst/>
                <a:latin typeface="+mn-lt"/>
                <a:ea typeface="+mn-ea"/>
                <a:cs typeface="+mn-cs"/>
              </a:rPr>
              <a:t> L, </a:t>
            </a:r>
            <a:r>
              <a:rPr lang="en-GB" sz="1200" b="0" i="0" kern="1200" dirty="0" err="1">
                <a:solidFill>
                  <a:schemeClr val="tx1"/>
                </a:solidFill>
                <a:effectLst/>
                <a:latin typeface="+mn-lt"/>
                <a:ea typeface="+mn-ea"/>
                <a:cs typeface="+mn-cs"/>
              </a:rPr>
              <a:t>Scheidler</a:t>
            </a:r>
            <a:r>
              <a:rPr lang="en-GB" sz="1200" b="0" i="0" kern="1200" dirty="0">
                <a:solidFill>
                  <a:schemeClr val="tx1"/>
                </a:solidFill>
                <a:effectLst/>
                <a:latin typeface="+mn-lt"/>
                <a:ea typeface="+mn-ea"/>
                <a:cs typeface="+mn-cs"/>
              </a:rPr>
              <a:t> J, Segal M, et al. </a:t>
            </a:r>
            <a:r>
              <a:rPr lang="en-GB" sz="1200" b="0" i="0" kern="1200" dirty="0" err="1">
                <a:solidFill>
                  <a:schemeClr val="tx1"/>
                </a:solidFill>
                <a:effectLst/>
                <a:latin typeface="+mn-lt"/>
                <a:ea typeface="+mn-ea"/>
                <a:cs typeface="+mn-cs"/>
              </a:rPr>
              <a:t>Endovaginal</a:t>
            </a:r>
            <a:r>
              <a:rPr lang="en-GB" sz="1200" b="0" i="0" kern="1200" dirty="0">
                <a:solidFill>
                  <a:schemeClr val="tx1"/>
                </a:solidFill>
                <a:effectLst/>
                <a:latin typeface="+mn-lt"/>
                <a:ea typeface="+mn-ea"/>
                <a:cs typeface="+mn-cs"/>
              </a:rPr>
              <a:t> ultrasound to exclude endometrial cancer and other endometrial abnormalities. </a:t>
            </a:r>
            <a:r>
              <a:rPr lang="en-GB" sz="1200" b="0" i="1" kern="1200" dirty="0">
                <a:solidFill>
                  <a:schemeClr val="tx1"/>
                </a:solidFill>
                <a:effectLst/>
                <a:latin typeface="+mn-lt"/>
                <a:ea typeface="+mn-ea"/>
                <a:cs typeface="+mn-cs"/>
              </a:rPr>
              <a:t>JAMA</a:t>
            </a:r>
            <a:r>
              <a:rPr lang="en-GB" sz="1200" b="0" i="0" kern="1200" dirty="0">
                <a:solidFill>
                  <a:schemeClr val="tx1"/>
                </a:solidFill>
                <a:effectLst/>
                <a:latin typeface="+mn-lt"/>
                <a:ea typeface="+mn-ea"/>
                <a:cs typeface="+mn-cs"/>
              </a:rPr>
              <a:t> 1998; </a:t>
            </a:r>
            <a:r>
              <a:rPr lang="en-GB" sz="1200" b="1" i="0" kern="1200" dirty="0">
                <a:solidFill>
                  <a:schemeClr val="tx1"/>
                </a:solidFill>
                <a:effectLst/>
                <a:latin typeface="+mn-lt"/>
                <a:ea typeface="+mn-ea"/>
                <a:cs typeface="+mn-cs"/>
              </a:rPr>
              <a:t>280</a:t>
            </a:r>
            <a:r>
              <a:rPr lang="en-GB" sz="1200" b="0" i="0" kern="1200" dirty="0">
                <a:solidFill>
                  <a:schemeClr val="tx1"/>
                </a:solidFill>
                <a:effectLst/>
                <a:latin typeface="+mn-lt"/>
                <a:ea typeface="+mn-ea"/>
                <a:cs typeface="+mn-cs"/>
              </a:rPr>
              <a:t>: 1510–7.</a:t>
            </a:r>
            <a:r>
              <a:rPr lang="en-GB" sz="1200" b="0" i="0" u="none" strike="noStrike" kern="1200" dirty="0">
                <a:solidFill>
                  <a:schemeClr val="tx1"/>
                </a:solidFill>
                <a:effectLst/>
                <a:latin typeface="+mn-lt"/>
                <a:ea typeface="+mn-ea"/>
                <a:cs typeface="+mn-cs"/>
                <a:hlinkClick r:id="rId3"/>
              </a:rPr>
              <a:t>View</a:t>
            </a:r>
            <a:endParaRPr lang="en-GB" sz="1200" b="0" i="0" kern="1200" dirty="0">
              <a:solidFill>
                <a:schemeClr val="tx1"/>
              </a:solidFill>
              <a:effectLst/>
              <a:latin typeface="+mn-lt"/>
              <a:ea typeface="+mn-ea"/>
              <a:cs typeface="+mn-cs"/>
            </a:endParaRPr>
          </a:p>
          <a:p>
            <a:r>
              <a:rPr lang="en-GB" sz="1200" b="1" i="0" u="sng" kern="1200" dirty="0" err="1">
                <a:solidFill>
                  <a:schemeClr val="tx1"/>
                </a:solidFill>
                <a:effectLst/>
                <a:latin typeface="+mn-lt"/>
                <a:ea typeface="+mn-ea"/>
                <a:cs typeface="+mn-cs"/>
                <a:hlinkClick r:id="rId4"/>
              </a:rPr>
              <a:t>CAS</a:t>
            </a:r>
            <a:r>
              <a:rPr lang="en-GB" sz="1200" b="1" i="0" u="sng" kern="1200" dirty="0" err="1">
                <a:solidFill>
                  <a:schemeClr val="tx1"/>
                </a:solidFill>
                <a:effectLst/>
                <a:latin typeface="+mn-lt"/>
                <a:ea typeface="+mn-ea"/>
                <a:cs typeface="+mn-cs"/>
                <a:hlinkClick r:id="rId5"/>
              </a:rPr>
              <a:t>PubMed</a:t>
            </a:r>
            <a:r>
              <a:rPr lang="en-GB" sz="1200" b="1" i="0" u="sng" kern="1200" dirty="0" err="1">
                <a:solidFill>
                  <a:schemeClr val="tx1"/>
                </a:solidFill>
                <a:effectLst/>
                <a:latin typeface="+mn-lt"/>
                <a:ea typeface="+mn-ea"/>
                <a:cs typeface="+mn-cs"/>
                <a:hlinkClick r:id="rId6"/>
              </a:rPr>
              <a:t>Web</a:t>
            </a:r>
            <a:r>
              <a:rPr lang="en-GB" sz="1200" b="1" i="0" u="sng" kern="1200" dirty="0">
                <a:solidFill>
                  <a:schemeClr val="tx1"/>
                </a:solidFill>
                <a:effectLst/>
                <a:latin typeface="+mn-lt"/>
                <a:ea typeface="+mn-ea"/>
                <a:cs typeface="+mn-cs"/>
                <a:hlinkClick r:id="rId6"/>
              </a:rPr>
              <a:t> of </a:t>
            </a:r>
            <a:r>
              <a:rPr lang="en-GB" sz="1200" b="1" i="0" u="sng" kern="1200" dirty="0" err="1">
                <a:solidFill>
                  <a:schemeClr val="tx1"/>
                </a:solidFill>
                <a:effectLst/>
                <a:latin typeface="+mn-lt"/>
                <a:ea typeface="+mn-ea"/>
                <a:cs typeface="+mn-cs"/>
                <a:hlinkClick r:id="rId6"/>
              </a:rPr>
              <a:t>Science®</a:t>
            </a:r>
            <a:r>
              <a:rPr lang="en-GB" sz="1200" b="1" i="0" u="sng" kern="1200" dirty="0" err="1">
                <a:solidFill>
                  <a:schemeClr val="tx1"/>
                </a:solidFill>
                <a:effectLst/>
                <a:latin typeface="+mn-lt"/>
                <a:ea typeface="+mn-ea"/>
                <a:cs typeface="+mn-cs"/>
                <a:hlinkClick r:id="rId7"/>
              </a:rPr>
              <a:t>Google</a:t>
            </a:r>
            <a:r>
              <a:rPr lang="en-GB" sz="1200" b="1" i="0" u="sng" kern="1200" dirty="0">
                <a:solidFill>
                  <a:schemeClr val="tx1"/>
                </a:solidFill>
                <a:effectLst/>
                <a:latin typeface="+mn-lt"/>
                <a:ea typeface="+mn-ea"/>
                <a:cs typeface="+mn-cs"/>
                <a:hlinkClick r:id="rId7"/>
              </a:rPr>
              <a:t> Scholar</a:t>
            </a:r>
            <a:endParaRPr lang="en-GB" sz="1200" b="1" i="0" u="sng"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13Dijkhuizen FP, </a:t>
            </a:r>
            <a:r>
              <a:rPr lang="en-GB" sz="1200" b="0" i="0" kern="1200" dirty="0" err="1">
                <a:solidFill>
                  <a:schemeClr val="tx1"/>
                </a:solidFill>
                <a:effectLst/>
                <a:latin typeface="+mn-lt"/>
                <a:ea typeface="+mn-ea"/>
                <a:cs typeface="+mn-cs"/>
              </a:rPr>
              <a:t>Mol</a:t>
            </a:r>
            <a:r>
              <a:rPr lang="en-GB" sz="1200" b="0" i="0" kern="1200" dirty="0">
                <a:solidFill>
                  <a:schemeClr val="tx1"/>
                </a:solidFill>
                <a:effectLst/>
                <a:latin typeface="+mn-lt"/>
                <a:ea typeface="+mn-ea"/>
                <a:cs typeface="+mn-cs"/>
              </a:rPr>
              <a:t> BWJ, </a:t>
            </a:r>
            <a:r>
              <a:rPr lang="en-GB" sz="1200" b="0" i="0" kern="1200" dirty="0" err="1">
                <a:solidFill>
                  <a:schemeClr val="tx1"/>
                </a:solidFill>
                <a:effectLst/>
                <a:latin typeface="+mn-lt"/>
                <a:ea typeface="+mn-ea"/>
                <a:cs typeface="+mn-cs"/>
              </a:rPr>
              <a:t>Brölmann</a:t>
            </a:r>
            <a:r>
              <a:rPr lang="en-GB" sz="1200" b="0" i="0" kern="1200" dirty="0">
                <a:solidFill>
                  <a:schemeClr val="tx1"/>
                </a:solidFill>
                <a:effectLst/>
                <a:latin typeface="+mn-lt"/>
                <a:ea typeface="+mn-ea"/>
                <a:cs typeface="+mn-cs"/>
              </a:rPr>
              <a:t> HAM, </a:t>
            </a:r>
            <a:r>
              <a:rPr lang="en-GB" sz="1200" b="0" i="0" kern="1200" dirty="0" err="1">
                <a:solidFill>
                  <a:schemeClr val="tx1"/>
                </a:solidFill>
                <a:effectLst/>
                <a:latin typeface="+mn-lt"/>
                <a:ea typeface="+mn-ea"/>
                <a:cs typeface="+mn-cs"/>
              </a:rPr>
              <a:t>Heintz</a:t>
            </a:r>
            <a:r>
              <a:rPr lang="en-GB" sz="1200" b="0" i="0" kern="1200" dirty="0">
                <a:solidFill>
                  <a:schemeClr val="tx1"/>
                </a:solidFill>
                <a:effectLst/>
                <a:latin typeface="+mn-lt"/>
                <a:ea typeface="+mn-ea"/>
                <a:cs typeface="+mn-cs"/>
              </a:rPr>
              <a:t> AP. The accuracy of endometrial sampling in the diagnosis of patients with endometrial carcinoma and hyperplasia: a meta-analysis. </a:t>
            </a:r>
            <a:r>
              <a:rPr lang="en-GB" sz="1200" b="0" i="1" kern="1200" dirty="0">
                <a:solidFill>
                  <a:schemeClr val="tx1"/>
                </a:solidFill>
                <a:effectLst/>
                <a:latin typeface="+mn-lt"/>
                <a:ea typeface="+mn-ea"/>
                <a:cs typeface="+mn-cs"/>
              </a:rPr>
              <a:t>Cancer</a:t>
            </a:r>
            <a:r>
              <a:rPr lang="en-GB" sz="1200" b="0" i="0" kern="1200" dirty="0">
                <a:solidFill>
                  <a:schemeClr val="tx1"/>
                </a:solidFill>
                <a:effectLst/>
                <a:latin typeface="+mn-lt"/>
                <a:ea typeface="+mn-ea"/>
                <a:cs typeface="+mn-cs"/>
              </a:rPr>
              <a:t> 2000; </a:t>
            </a:r>
            <a:r>
              <a:rPr lang="en-GB" sz="1200" b="1" i="0" kern="1200" dirty="0">
                <a:solidFill>
                  <a:schemeClr val="tx1"/>
                </a:solidFill>
                <a:effectLst/>
                <a:latin typeface="+mn-lt"/>
                <a:ea typeface="+mn-ea"/>
                <a:cs typeface="+mn-cs"/>
              </a:rPr>
              <a:t>89</a:t>
            </a:r>
            <a:r>
              <a:rPr lang="en-GB" sz="1200" b="0" i="0" kern="1200" dirty="0">
                <a:solidFill>
                  <a:schemeClr val="tx1"/>
                </a:solidFill>
                <a:effectLst/>
                <a:latin typeface="+mn-lt"/>
                <a:ea typeface="+mn-ea"/>
                <a:cs typeface="+mn-cs"/>
              </a:rPr>
              <a:t>: 1765–72.</a:t>
            </a:r>
            <a:r>
              <a:rPr lang="en-GB" sz="1200" b="0" i="0" u="none" strike="noStrike" kern="1200" dirty="0">
                <a:solidFill>
                  <a:schemeClr val="tx1"/>
                </a:solidFill>
                <a:effectLst/>
                <a:latin typeface="+mn-lt"/>
                <a:ea typeface="+mn-ea"/>
                <a:cs typeface="+mn-cs"/>
                <a:hlinkClick r:id="rId8"/>
              </a:rPr>
              <a:t>View</a:t>
            </a:r>
            <a:endParaRPr lang="en-GB" sz="1200" b="0" i="0" kern="1200" dirty="0">
              <a:solidFill>
                <a:schemeClr val="tx1"/>
              </a:solidFill>
              <a:effectLst/>
              <a:latin typeface="+mn-lt"/>
              <a:ea typeface="+mn-ea"/>
              <a:cs typeface="+mn-cs"/>
            </a:endParaRPr>
          </a:p>
          <a:p>
            <a:r>
              <a:rPr lang="en-GB" sz="1200" b="1" i="0" u="sng" kern="1200" dirty="0" err="1">
                <a:solidFill>
                  <a:schemeClr val="tx1"/>
                </a:solidFill>
                <a:effectLst/>
                <a:latin typeface="+mn-lt"/>
                <a:ea typeface="+mn-ea"/>
                <a:cs typeface="+mn-cs"/>
                <a:hlinkClick r:id="rId9"/>
              </a:rPr>
              <a:t>CAS</a:t>
            </a:r>
            <a:r>
              <a:rPr lang="en-GB" sz="1200" b="1" i="0" u="sng" kern="1200" dirty="0" err="1">
                <a:solidFill>
                  <a:schemeClr val="tx1"/>
                </a:solidFill>
                <a:effectLst/>
                <a:latin typeface="+mn-lt"/>
                <a:ea typeface="+mn-ea"/>
                <a:cs typeface="+mn-cs"/>
                <a:hlinkClick r:id="rId10"/>
              </a:rPr>
              <a:t>PubMed</a:t>
            </a:r>
            <a:r>
              <a:rPr lang="en-GB" sz="1200" b="1" i="0" u="sng" kern="1200" dirty="0" err="1">
                <a:solidFill>
                  <a:schemeClr val="tx1"/>
                </a:solidFill>
                <a:effectLst/>
                <a:latin typeface="+mn-lt"/>
                <a:ea typeface="+mn-ea"/>
                <a:cs typeface="+mn-cs"/>
                <a:hlinkClick r:id="rId11"/>
              </a:rPr>
              <a:t>Web</a:t>
            </a:r>
            <a:r>
              <a:rPr lang="en-GB" sz="1200" b="1" i="0" u="sng" kern="1200" dirty="0">
                <a:solidFill>
                  <a:schemeClr val="tx1"/>
                </a:solidFill>
                <a:effectLst/>
                <a:latin typeface="+mn-lt"/>
                <a:ea typeface="+mn-ea"/>
                <a:cs typeface="+mn-cs"/>
                <a:hlinkClick r:id="rId11"/>
              </a:rPr>
              <a:t> of </a:t>
            </a:r>
            <a:r>
              <a:rPr lang="en-GB" sz="1200" b="1" i="0" u="sng" kern="1200" dirty="0" err="1">
                <a:solidFill>
                  <a:schemeClr val="tx1"/>
                </a:solidFill>
                <a:effectLst/>
                <a:latin typeface="+mn-lt"/>
                <a:ea typeface="+mn-ea"/>
                <a:cs typeface="+mn-cs"/>
                <a:hlinkClick r:id="rId11"/>
              </a:rPr>
              <a:t>Science®</a:t>
            </a:r>
            <a:r>
              <a:rPr lang="en-GB" sz="1200" b="1" i="0" u="sng" kern="1200" dirty="0" err="1">
                <a:solidFill>
                  <a:schemeClr val="tx1"/>
                </a:solidFill>
                <a:effectLst/>
                <a:latin typeface="+mn-lt"/>
                <a:ea typeface="+mn-ea"/>
                <a:cs typeface="+mn-cs"/>
                <a:hlinkClick r:id="rId12"/>
              </a:rPr>
              <a:t>Google</a:t>
            </a:r>
            <a:r>
              <a:rPr lang="en-GB" sz="1200" b="1" i="0" u="sng" kern="1200" dirty="0">
                <a:solidFill>
                  <a:schemeClr val="tx1"/>
                </a:solidFill>
                <a:effectLst/>
                <a:latin typeface="+mn-lt"/>
                <a:ea typeface="+mn-ea"/>
                <a:cs typeface="+mn-cs"/>
                <a:hlinkClick r:id="rId12"/>
              </a:rPr>
              <a:t> Scholar</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BF24416-6D6B-4DC9-89F9-B9A9AD28FE49}" type="slidenum">
              <a:rPr lang="en-GB" smtClean="0"/>
              <a:t>4</a:t>
            </a:fld>
            <a:endParaRPr lang="en-GB"/>
          </a:p>
        </p:txBody>
      </p:sp>
    </p:spTree>
    <p:extLst>
      <p:ext uri="{BB962C8B-B14F-4D97-AF65-F5344CB8AC3E}">
        <p14:creationId xmlns:p14="http://schemas.microsoft.com/office/powerpoint/2010/main" val="1336111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 do the stats come from?</a:t>
            </a:r>
            <a:br>
              <a:rPr lang="en-GB" dirty="0"/>
            </a:br>
            <a:r>
              <a:rPr lang="en-GB" dirty="0"/>
              <a:t>The accuracy of pipelle</a:t>
            </a:r>
            <a:r>
              <a:rPr lang="en-GB" baseline="0" dirty="0"/>
              <a:t> mostly comes from this </a:t>
            </a:r>
            <a:r>
              <a:rPr lang="en-GB" baseline="0" dirty="0" err="1"/>
              <a:t>metaanalysis</a:t>
            </a:r>
            <a:r>
              <a:rPr lang="en-GB" baseline="0" dirty="0"/>
              <a:t> which was published in 2000, but actually contains women from as far back as 1966. It looks to be a large study, but actually looking at post menopausal patients alone, only 4 of these 39 studies were included, and this is what gives the 99.6% sensitivity for pipelle in this population. </a:t>
            </a:r>
          </a:p>
          <a:p>
            <a:r>
              <a:rPr lang="en-GB" baseline="0" dirty="0"/>
              <a:t>Pipelle seems to be less accurate for pre-menopausal women, and also less accurate for endometrial hyperplasia</a:t>
            </a:r>
          </a:p>
          <a:p>
            <a:r>
              <a:rPr lang="en-GB" baseline="0" dirty="0"/>
              <a:t>Further limitations are that up to 0-54% sampling failure and they were unable to relate this to the likelihood of diagnosis </a:t>
            </a:r>
          </a:p>
          <a:p>
            <a:endParaRPr lang="en-GB" baseline="0" dirty="0"/>
          </a:p>
          <a:p>
            <a:r>
              <a:rPr lang="en-GB" baseline="0" dirty="0"/>
              <a:t>The diagram on the side shows a ROC (receiver operating curve, showing relationship between true positive and false positive rate. In these graphs the top left aspect of the curve shows perfection </a:t>
            </a:r>
            <a:r>
              <a:rPr lang="en-GB" baseline="0" dirty="0" err="1"/>
              <a:t>ie</a:t>
            </a:r>
            <a:r>
              <a:rPr lang="en-GB" baseline="0" dirty="0"/>
              <a:t> 100% true positives, 0% false positives) showing sensitivity vs specificity for endometrial sampling in 31 of the 39 studies. Pipelle is the circle, other techniques such as </a:t>
            </a:r>
            <a:r>
              <a:rPr lang="en-GB" baseline="0" dirty="0" err="1"/>
              <a:t>vabra</a:t>
            </a:r>
            <a:r>
              <a:rPr lang="en-GB" baseline="0" dirty="0"/>
              <a:t>, lavage are also listed. </a:t>
            </a:r>
            <a:endParaRPr lang="en-GB" dirty="0"/>
          </a:p>
        </p:txBody>
      </p:sp>
      <p:sp>
        <p:nvSpPr>
          <p:cNvPr id="4" name="Slide Number Placeholder 3"/>
          <p:cNvSpPr>
            <a:spLocks noGrp="1"/>
          </p:cNvSpPr>
          <p:nvPr>
            <p:ph type="sldNum" sz="quarter" idx="10"/>
          </p:nvPr>
        </p:nvSpPr>
        <p:spPr/>
        <p:txBody>
          <a:bodyPr/>
          <a:lstStyle/>
          <a:p>
            <a:fld id="{FBF24416-6D6B-4DC9-89F9-B9A9AD28FE49}" type="slidenum">
              <a:rPr lang="en-GB" smtClean="0"/>
              <a:t>5</a:t>
            </a:fld>
            <a:endParaRPr lang="en-GB"/>
          </a:p>
        </p:txBody>
      </p:sp>
    </p:spTree>
    <p:extLst>
      <p:ext uri="{BB962C8B-B14F-4D97-AF65-F5344CB8AC3E}">
        <p14:creationId xmlns:p14="http://schemas.microsoft.com/office/powerpoint/2010/main" val="1864711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Abnormal uterine bleeding- pre and post menopausal</a:t>
            </a:r>
            <a:r>
              <a:rPr lang="en-GB" baseline="0" dirty="0"/>
              <a:t> </a:t>
            </a:r>
          </a:p>
          <a:p>
            <a:r>
              <a:rPr lang="en-GB" baseline="0" dirty="0"/>
              <a:t>Post menopausal women only represented 29% of the women studied</a:t>
            </a:r>
          </a:p>
          <a:p>
            <a:r>
              <a:rPr lang="en-GB" baseline="0" dirty="0"/>
              <a:t>Likelihood ratios – positive likelihood ratio how likely a positive result is accurate </a:t>
            </a:r>
            <a:r>
              <a:rPr lang="en-GB" baseline="0" dirty="0" err="1"/>
              <a:t>ie</a:t>
            </a:r>
            <a:r>
              <a:rPr lang="en-GB" baseline="0" dirty="0"/>
              <a:t> sensitivity/ 1-specificity. A higher LR shows a higher likelihood of disease being present in the instance of a positive result </a:t>
            </a:r>
          </a:p>
          <a:p>
            <a:r>
              <a:rPr lang="en-GB" baseline="0" dirty="0"/>
              <a:t>Significant </a:t>
            </a:r>
            <a:r>
              <a:rPr lang="en-GB" baseline="0" dirty="0" err="1"/>
              <a:t>heterogenicity</a:t>
            </a:r>
            <a:r>
              <a:rPr lang="en-GB" baseline="0" dirty="0"/>
              <a:t> within results and variation in the sensitivity data between studied. This is not accounted for by menopausal status, but is thought to be accounted for by variations in inpatient vs outpatient, and general study quality. #</a:t>
            </a:r>
          </a:p>
          <a:p>
            <a:endParaRPr lang="en-GB" baseline="0" dirty="0"/>
          </a:p>
        </p:txBody>
      </p:sp>
      <p:sp>
        <p:nvSpPr>
          <p:cNvPr id="4" name="Slide Number Placeholder 3"/>
          <p:cNvSpPr>
            <a:spLocks noGrp="1"/>
          </p:cNvSpPr>
          <p:nvPr>
            <p:ph type="sldNum" sz="quarter" idx="10"/>
          </p:nvPr>
        </p:nvSpPr>
        <p:spPr/>
        <p:txBody>
          <a:bodyPr/>
          <a:lstStyle/>
          <a:p>
            <a:fld id="{FBF24416-6D6B-4DC9-89F9-B9A9AD28FE49}" type="slidenum">
              <a:rPr lang="en-GB" smtClean="0"/>
              <a:t>6</a:t>
            </a:fld>
            <a:endParaRPr lang="en-GB"/>
          </a:p>
        </p:txBody>
      </p:sp>
    </p:spTree>
    <p:extLst>
      <p:ext uri="{BB962C8B-B14F-4D97-AF65-F5344CB8AC3E}">
        <p14:creationId xmlns:p14="http://schemas.microsoft.com/office/powerpoint/2010/main" val="765949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Observational</a:t>
            </a:r>
            <a:r>
              <a:rPr lang="en-GB" baseline="0" dirty="0"/>
              <a:t> non randomised studies</a:t>
            </a:r>
          </a:p>
          <a:p>
            <a:r>
              <a:rPr lang="en-GB" baseline="0" dirty="0"/>
              <a:t>Results </a:t>
            </a:r>
            <a:r>
              <a:rPr lang="en-GB" baseline="0" dirty="0" err="1"/>
              <a:t>heterogenous</a:t>
            </a:r>
            <a:endParaRPr lang="en-GB" baseline="0" dirty="0"/>
          </a:p>
          <a:p>
            <a:r>
              <a:rPr lang="en-GB" baseline="0" dirty="0"/>
              <a:t>Implication that hysteroscopy is helpful if discrete area of hyperplasia which we can then biopsy, if the pipelle does not show a concrete result and there is ongoing clinical suspicion</a:t>
            </a:r>
          </a:p>
          <a:p>
            <a:endParaRPr lang="en-GB" dirty="0"/>
          </a:p>
        </p:txBody>
      </p:sp>
      <p:sp>
        <p:nvSpPr>
          <p:cNvPr id="4" name="Slide Number Placeholder 3"/>
          <p:cNvSpPr>
            <a:spLocks noGrp="1"/>
          </p:cNvSpPr>
          <p:nvPr>
            <p:ph type="sldNum" sz="quarter" idx="10"/>
          </p:nvPr>
        </p:nvSpPr>
        <p:spPr/>
        <p:txBody>
          <a:bodyPr/>
          <a:lstStyle/>
          <a:p>
            <a:fld id="{FBF24416-6D6B-4DC9-89F9-B9A9AD28FE49}" type="slidenum">
              <a:rPr lang="en-GB" smtClean="0"/>
              <a:t>7</a:t>
            </a:fld>
            <a:endParaRPr lang="en-GB"/>
          </a:p>
        </p:txBody>
      </p:sp>
    </p:spTree>
    <p:extLst>
      <p:ext uri="{BB962C8B-B14F-4D97-AF65-F5344CB8AC3E}">
        <p14:creationId xmlns:p14="http://schemas.microsoft.com/office/powerpoint/2010/main" val="3267688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Abnormal endometrium including ET &gt; 2.5mm,</a:t>
            </a:r>
            <a:r>
              <a:rPr lang="en-GB" baseline="0" dirty="0"/>
              <a:t> fluid in endometrium, abnormal endo/myometrium interface, focal lesions in endometrium.</a:t>
            </a:r>
          </a:p>
          <a:p>
            <a:r>
              <a:rPr lang="en-GB" baseline="0" dirty="0"/>
              <a:t>Did not specifically use pipelle</a:t>
            </a:r>
          </a:p>
          <a:p>
            <a:r>
              <a:rPr lang="en-GB" baseline="0" dirty="0"/>
              <a:t>Small numbers of patients who failed to have a diagnosis on blind D&amp;C or Hysteroscopy</a:t>
            </a:r>
            <a:endParaRPr lang="en-GB" dirty="0"/>
          </a:p>
        </p:txBody>
      </p:sp>
      <p:sp>
        <p:nvSpPr>
          <p:cNvPr id="4" name="Slide Number Placeholder 3"/>
          <p:cNvSpPr>
            <a:spLocks noGrp="1"/>
          </p:cNvSpPr>
          <p:nvPr>
            <p:ph type="sldNum" sz="quarter" idx="10"/>
          </p:nvPr>
        </p:nvSpPr>
        <p:spPr/>
        <p:txBody>
          <a:bodyPr/>
          <a:lstStyle/>
          <a:p>
            <a:fld id="{FBF24416-6D6B-4DC9-89F9-B9A9AD28FE49}" type="slidenum">
              <a:rPr lang="en-GB" smtClean="0"/>
              <a:t>8</a:t>
            </a:fld>
            <a:endParaRPr lang="en-GB"/>
          </a:p>
        </p:txBody>
      </p:sp>
    </p:spTree>
    <p:extLst>
      <p:ext uri="{BB962C8B-B14F-4D97-AF65-F5344CB8AC3E}">
        <p14:creationId xmlns:p14="http://schemas.microsoft.com/office/powerpoint/2010/main" val="1983398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study looked at &gt; 1000 cases of endometrial polyps to determine whether any specific risk factors for hyperplasia or cancer could be identified. The only specific risk factor which was significantly associated with the presence of cancer was menopausal status</a:t>
            </a:r>
          </a:p>
          <a:p>
            <a:endParaRPr lang="en-GB" dirty="0"/>
          </a:p>
          <a:p>
            <a:r>
              <a:rPr lang="en-GB" dirty="0"/>
              <a:t>For premenopausal women the likelihood of cancer is significantly less-0.9-1% for those with no irregular and erratic bleeding respectively. </a:t>
            </a:r>
          </a:p>
          <a:p>
            <a:endParaRPr lang="en-GB" dirty="0"/>
          </a:p>
          <a:p>
            <a:endParaRPr lang="en-GB" dirty="0"/>
          </a:p>
        </p:txBody>
      </p:sp>
      <p:sp>
        <p:nvSpPr>
          <p:cNvPr id="4" name="Slide Number Placeholder 3"/>
          <p:cNvSpPr>
            <a:spLocks noGrp="1"/>
          </p:cNvSpPr>
          <p:nvPr>
            <p:ph type="sldNum" sz="quarter" idx="5"/>
          </p:nvPr>
        </p:nvSpPr>
        <p:spPr/>
        <p:txBody>
          <a:bodyPr/>
          <a:lstStyle/>
          <a:p>
            <a:fld id="{FBF24416-6D6B-4DC9-89F9-B9A9AD28FE49}" type="slidenum">
              <a:rPr lang="en-GB" smtClean="0"/>
              <a:t>9</a:t>
            </a:fld>
            <a:endParaRPr lang="en-GB"/>
          </a:p>
        </p:txBody>
      </p:sp>
    </p:spTree>
    <p:extLst>
      <p:ext uri="{BB962C8B-B14F-4D97-AF65-F5344CB8AC3E}">
        <p14:creationId xmlns:p14="http://schemas.microsoft.com/office/powerpoint/2010/main" val="4006425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No clear </a:t>
            </a:r>
            <a:r>
              <a:rPr lang="en-GB" dirty="0" err="1">
                <a:hlinkClick r:id="rId3"/>
              </a:rPr>
              <a:t>naitonal</a:t>
            </a:r>
            <a:r>
              <a:rPr lang="en-GB" dirty="0">
                <a:hlinkClick r:id="rId3"/>
              </a:rPr>
              <a:t> guidelines on what we should be doing with women who present with PMB. The NICE guidelines recommend doing a biopsy +?_ hysteroscopy for anyone with an endometrium more than 4mm. They also recommend considering completing a biopsy for anyone who has bleeding and specific risk factors or specific scan findings. </a:t>
            </a:r>
          </a:p>
          <a:p>
            <a:endParaRPr lang="en-GB" dirty="0">
              <a:hlinkClick r:id="rId3"/>
            </a:endParaRPr>
          </a:p>
          <a:p>
            <a:r>
              <a:rPr lang="en-GB" dirty="0">
                <a:hlinkClick r:id="rId3"/>
              </a:rPr>
              <a:t>Management of women with postmenopausal bleeding: evidence‐based review</a:t>
            </a:r>
            <a:endParaRPr lang="en-GB" dirty="0"/>
          </a:p>
        </p:txBody>
      </p:sp>
      <p:sp>
        <p:nvSpPr>
          <p:cNvPr id="4" name="Slide Number Placeholder 3"/>
          <p:cNvSpPr>
            <a:spLocks noGrp="1"/>
          </p:cNvSpPr>
          <p:nvPr>
            <p:ph type="sldNum" sz="quarter" idx="10"/>
          </p:nvPr>
        </p:nvSpPr>
        <p:spPr/>
        <p:txBody>
          <a:bodyPr/>
          <a:lstStyle/>
          <a:p>
            <a:fld id="{FBF24416-6D6B-4DC9-89F9-B9A9AD28FE49}" type="slidenum">
              <a:rPr lang="en-GB" smtClean="0"/>
              <a:t>10</a:t>
            </a:fld>
            <a:endParaRPr lang="en-GB"/>
          </a:p>
        </p:txBody>
      </p:sp>
    </p:spTree>
    <p:extLst>
      <p:ext uri="{BB962C8B-B14F-4D97-AF65-F5344CB8AC3E}">
        <p14:creationId xmlns:p14="http://schemas.microsoft.com/office/powerpoint/2010/main" val="1199214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68D4D168-50A7-4ABD-B1EC-08C064CA8606}" type="datetimeFigureOut">
              <a:rPr lang="en-GB" smtClean="0"/>
              <a:t>28/11/2025</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5235755-903A-40D8-81F1-00754CFB69A1}" type="slidenum">
              <a:rPr lang="en-GB" smtClean="0"/>
              <a:t>‹#›</a:t>
            </a:fld>
            <a:endParaRPr lang="en-GB"/>
          </a:p>
        </p:txBody>
      </p:sp>
    </p:spTree>
    <p:extLst>
      <p:ext uri="{BB962C8B-B14F-4D97-AF65-F5344CB8AC3E}">
        <p14:creationId xmlns:p14="http://schemas.microsoft.com/office/powerpoint/2010/main" val="2917867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D4D168-50A7-4ABD-B1EC-08C064CA8606}" type="datetimeFigureOut">
              <a:rPr lang="en-GB" smtClean="0"/>
              <a:t>28/11/2025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235755-903A-40D8-81F1-00754CFB69A1}" type="slidenum">
              <a:rPr lang="en-GB" smtClean="0"/>
              <a:t>‹#›</a:t>
            </a:fld>
            <a:endParaRPr lang="en-GB"/>
          </a:p>
        </p:txBody>
      </p:sp>
    </p:spTree>
    <p:extLst>
      <p:ext uri="{BB962C8B-B14F-4D97-AF65-F5344CB8AC3E}">
        <p14:creationId xmlns:p14="http://schemas.microsoft.com/office/powerpoint/2010/main" val="2169160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D4D168-50A7-4ABD-B1EC-08C064CA8606}" type="datetimeFigureOut">
              <a:rPr lang="en-GB" smtClean="0"/>
              <a:t>28/11/2025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235755-903A-40D8-81F1-00754CFB69A1}" type="slidenum">
              <a:rPr lang="en-GB" smtClean="0"/>
              <a:t>‹#›</a:t>
            </a:fld>
            <a:endParaRPr lang="en-GB"/>
          </a:p>
        </p:txBody>
      </p:sp>
    </p:spTree>
    <p:extLst>
      <p:ext uri="{BB962C8B-B14F-4D97-AF65-F5344CB8AC3E}">
        <p14:creationId xmlns:p14="http://schemas.microsoft.com/office/powerpoint/2010/main" val="3047124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D4D168-50A7-4ABD-B1EC-08C064CA8606}" type="datetimeFigureOut">
              <a:rPr lang="en-GB" smtClean="0"/>
              <a:t>28/11/2025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235755-903A-40D8-81F1-00754CFB69A1}" type="slidenum">
              <a:rPr lang="en-GB" smtClean="0"/>
              <a:t>‹#›</a:t>
            </a:fld>
            <a:endParaRPr lang="en-GB"/>
          </a:p>
        </p:txBody>
      </p:sp>
    </p:spTree>
    <p:extLst>
      <p:ext uri="{BB962C8B-B14F-4D97-AF65-F5344CB8AC3E}">
        <p14:creationId xmlns:p14="http://schemas.microsoft.com/office/powerpoint/2010/main" val="2436440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D4D168-50A7-4ABD-B1EC-08C064CA8606}" type="datetimeFigureOut">
              <a:rPr lang="en-GB" smtClean="0"/>
              <a:t>28/11/2025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235755-903A-40D8-81F1-00754CFB69A1}" type="slidenum">
              <a:rPr lang="en-GB" smtClean="0"/>
              <a:t>‹#›</a:t>
            </a:fld>
            <a:endParaRPr lang="en-GB"/>
          </a:p>
        </p:txBody>
      </p:sp>
    </p:spTree>
    <p:extLst>
      <p:ext uri="{BB962C8B-B14F-4D97-AF65-F5344CB8AC3E}">
        <p14:creationId xmlns:p14="http://schemas.microsoft.com/office/powerpoint/2010/main" val="1878491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D4D168-50A7-4ABD-B1EC-08C064CA8606}" type="datetimeFigureOut">
              <a:rPr lang="en-GB" smtClean="0"/>
              <a:t>28/11/2025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235755-903A-40D8-81F1-00754CFB69A1}" type="slidenum">
              <a:rPr lang="en-GB" smtClean="0"/>
              <a:t>‹#›</a:t>
            </a:fld>
            <a:endParaRPr lang="en-GB"/>
          </a:p>
        </p:txBody>
      </p:sp>
    </p:spTree>
    <p:extLst>
      <p:ext uri="{BB962C8B-B14F-4D97-AF65-F5344CB8AC3E}">
        <p14:creationId xmlns:p14="http://schemas.microsoft.com/office/powerpoint/2010/main" val="4075430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D4D168-50A7-4ABD-B1EC-08C064CA8606}" type="datetimeFigureOut">
              <a:rPr lang="en-GB" smtClean="0"/>
              <a:t>28/11/2025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235755-903A-40D8-81F1-00754CFB69A1}" type="slidenum">
              <a:rPr lang="en-GB" smtClean="0"/>
              <a:t>‹#›</a:t>
            </a:fld>
            <a:endParaRPr lang="en-GB"/>
          </a:p>
        </p:txBody>
      </p:sp>
    </p:spTree>
    <p:extLst>
      <p:ext uri="{BB962C8B-B14F-4D97-AF65-F5344CB8AC3E}">
        <p14:creationId xmlns:p14="http://schemas.microsoft.com/office/powerpoint/2010/main" val="2924660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D4D168-50A7-4ABD-B1EC-08C064CA8606}" type="datetimeFigureOut">
              <a:rPr lang="en-GB" smtClean="0"/>
              <a:t>28/11/2025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235755-903A-40D8-81F1-00754CFB69A1}" type="slidenum">
              <a:rPr lang="en-GB" smtClean="0"/>
              <a:t>‹#›</a:t>
            </a:fld>
            <a:endParaRPr lang="en-GB"/>
          </a:p>
        </p:txBody>
      </p:sp>
    </p:spTree>
    <p:extLst>
      <p:ext uri="{BB962C8B-B14F-4D97-AF65-F5344CB8AC3E}">
        <p14:creationId xmlns:p14="http://schemas.microsoft.com/office/powerpoint/2010/main" val="4262831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4D168-50A7-4ABD-B1EC-08C064CA8606}" type="datetimeFigureOut">
              <a:rPr lang="en-GB" smtClean="0"/>
              <a:t>28/11/2025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235755-903A-40D8-81F1-00754CFB69A1}" type="slidenum">
              <a:rPr lang="en-GB" smtClean="0"/>
              <a:t>‹#›</a:t>
            </a:fld>
            <a:endParaRPr lang="en-GB"/>
          </a:p>
        </p:txBody>
      </p:sp>
    </p:spTree>
    <p:extLst>
      <p:ext uri="{BB962C8B-B14F-4D97-AF65-F5344CB8AC3E}">
        <p14:creationId xmlns:p14="http://schemas.microsoft.com/office/powerpoint/2010/main" val="1762390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68D4D168-50A7-4ABD-B1EC-08C064CA8606}" type="datetimeFigureOut">
              <a:rPr lang="en-GB" smtClean="0"/>
              <a:t>28/11/2025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5235755-903A-40D8-81F1-00754CFB69A1}" type="slidenum">
              <a:rPr lang="en-GB" smtClean="0"/>
              <a:t>‹#›</a:t>
            </a:fld>
            <a:endParaRPr lang="en-GB"/>
          </a:p>
        </p:txBody>
      </p:sp>
    </p:spTree>
    <p:extLst>
      <p:ext uri="{BB962C8B-B14F-4D97-AF65-F5344CB8AC3E}">
        <p14:creationId xmlns:p14="http://schemas.microsoft.com/office/powerpoint/2010/main" val="165159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68D4D168-50A7-4ABD-B1EC-08C064CA8606}" type="datetimeFigureOut">
              <a:rPr lang="en-GB" smtClean="0"/>
              <a:t>28/11/2025</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5235755-903A-40D8-81F1-00754CFB69A1}" type="slidenum">
              <a:rPr lang="en-GB" smtClean="0"/>
              <a:t>‹#›</a:t>
            </a:fld>
            <a:endParaRPr lang="en-GB"/>
          </a:p>
        </p:txBody>
      </p:sp>
    </p:spTree>
    <p:extLst>
      <p:ext uri="{BB962C8B-B14F-4D97-AF65-F5344CB8AC3E}">
        <p14:creationId xmlns:p14="http://schemas.microsoft.com/office/powerpoint/2010/main" val="360431173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68D4D168-50A7-4ABD-B1EC-08C064CA8606}" type="datetimeFigureOut">
              <a:rPr lang="en-GB" smtClean="0"/>
              <a:t>28/11/2025</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5235755-903A-40D8-81F1-00754CFB69A1}" type="slidenum">
              <a:rPr lang="en-GB" smtClean="0"/>
              <a:t>‹#›</a:t>
            </a:fld>
            <a:endParaRPr lang="en-GB"/>
          </a:p>
        </p:txBody>
      </p:sp>
    </p:spTree>
    <p:extLst>
      <p:ext uri="{BB962C8B-B14F-4D97-AF65-F5344CB8AC3E}">
        <p14:creationId xmlns:p14="http://schemas.microsoft.com/office/powerpoint/2010/main" val="8180173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f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Postmenopausal Bleeding</a:t>
            </a:r>
          </a:p>
        </p:txBody>
      </p:sp>
      <p:sp>
        <p:nvSpPr>
          <p:cNvPr id="3" name="Subtitle 2"/>
          <p:cNvSpPr>
            <a:spLocks noGrp="1"/>
          </p:cNvSpPr>
          <p:nvPr>
            <p:ph type="subTitle" idx="1"/>
          </p:nvPr>
        </p:nvSpPr>
        <p:spPr/>
        <p:txBody>
          <a:bodyPr>
            <a:normAutofit fontScale="32500" lnSpcReduction="20000"/>
          </a:bodyPr>
          <a:lstStyle/>
          <a:p>
            <a:r>
              <a:rPr lang="en-GB" sz="4900" dirty="0"/>
              <a:t>Is a pipelle enough to diagnose endometrial cancer?</a:t>
            </a:r>
          </a:p>
          <a:p>
            <a:endParaRPr lang="en-GB" dirty="0"/>
          </a:p>
          <a:p>
            <a:r>
              <a:rPr lang="en-GB" dirty="0"/>
              <a:t>Laura Atherton</a:t>
            </a:r>
          </a:p>
          <a:p>
            <a:r>
              <a:rPr lang="en-GB" dirty="0"/>
              <a:t>Aileen Mohan</a:t>
            </a:r>
          </a:p>
          <a:p>
            <a:r>
              <a:rPr lang="en-GB" dirty="0"/>
              <a:t>Ellie Stokes</a:t>
            </a:r>
          </a:p>
          <a:p>
            <a:r>
              <a:rPr lang="en-GB" dirty="0"/>
              <a:t>Fenella Rice </a:t>
            </a:r>
          </a:p>
        </p:txBody>
      </p:sp>
    </p:spTree>
    <p:extLst>
      <p:ext uri="{BB962C8B-B14F-4D97-AF65-F5344CB8AC3E}">
        <p14:creationId xmlns:p14="http://schemas.microsoft.com/office/powerpoint/2010/main" val="417942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7224" y="499533"/>
            <a:ext cx="4211659" cy="1658198"/>
          </a:xfrm>
        </p:spPr>
        <p:txBody>
          <a:bodyPr>
            <a:normAutofit/>
          </a:bodyPr>
          <a:lstStyle/>
          <a:p>
            <a:r>
              <a:rPr lang="en-GB" dirty="0"/>
              <a:t>The National Guidance </a:t>
            </a:r>
          </a:p>
        </p:txBody>
      </p:sp>
      <p:pic>
        <p:nvPicPr>
          <p:cNvPr id="5" name="Picture 4"/>
          <p:cNvPicPr>
            <a:picLocks noChangeAspect="1"/>
          </p:cNvPicPr>
          <p:nvPr/>
        </p:nvPicPr>
        <p:blipFill rotWithShape="1">
          <a:blip r:embed="rId3"/>
          <a:srcRect l="29524" t="20708" r="28983" b="8066"/>
          <a:stretch/>
        </p:blipFill>
        <p:spPr>
          <a:xfrm>
            <a:off x="5621109" y="110349"/>
            <a:ext cx="6988248" cy="6747651"/>
          </a:xfrm>
          <a:prstGeom prst="rect">
            <a:avLst/>
          </a:prstGeom>
        </p:spPr>
      </p:pic>
      <p:pic>
        <p:nvPicPr>
          <p:cNvPr id="6" name="Picture 5"/>
          <p:cNvPicPr>
            <a:picLocks noChangeAspect="1"/>
          </p:cNvPicPr>
          <p:nvPr/>
        </p:nvPicPr>
        <p:blipFill rotWithShape="1">
          <a:blip r:embed="rId4"/>
          <a:srcRect l="25563" t="11818" r="19113" b="40159"/>
          <a:stretch/>
        </p:blipFill>
        <p:spPr>
          <a:xfrm>
            <a:off x="95003" y="3484174"/>
            <a:ext cx="6031749" cy="2945079"/>
          </a:xfrm>
          <a:prstGeom prst="rect">
            <a:avLst/>
          </a:prstGeom>
        </p:spPr>
      </p:pic>
      <p:pic>
        <p:nvPicPr>
          <p:cNvPr id="7" name="Picture 6"/>
          <p:cNvPicPr>
            <a:picLocks noChangeAspect="1"/>
          </p:cNvPicPr>
          <p:nvPr/>
        </p:nvPicPr>
        <p:blipFill rotWithShape="1">
          <a:blip r:embed="rId5"/>
          <a:srcRect l="628" t="10778" r="67690" b="80694"/>
          <a:stretch/>
        </p:blipFill>
        <p:spPr>
          <a:xfrm>
            <a:off x="213888" y="2449980"/>
            <a:ext cx="5793978" cy="877292"/>
          </a:xfrm>
          <a:prstGeom prst="rect">
            <a:avLst/>
          </a:prstGeom>
        </p:spPr>
      </p:pic>
      <p:sp>
        <p:nvSpPr>
          <p:cNvPr id="8" name="Oval 7"/>
          <p:cNvSpPr/>
          <p:nvPr/>
        </p:nvSpPr>
        <p:spPr>
          <a:xfrm>
            <a:off x="9749642" y="2731325"/>
            <a:ext cx="2256311" cy="10806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6578930" y="3906982"/>
            <a:ext cx="1187532" cy="11400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8511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3404137" cy="1658198"/>
          </a:xfrm>
        </p:spPr>
        <p:txBody>
          <a:bodyPr/>
          <a:lstStyle/>
          <a:p>
            <a:r>
              <a:rPr lang="en-GB" dirty="0"/>
              <a:t>Our Current Guidelines</a:t>
            </a:r>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3"/>
          <a:srcRect l="31147" t="19869" r="32360" b="10364"/>
          <a:stretch/>
        </p:blipFill>
        <p:spPr>
          <a:xfrm>
            <a:off x="4120409" y="65314"/>
            <a:ext cx="6163892" cy="6792686"/>
          </a:xfrm>
          <a:prstGeom prst="rect">
            <a:avLst/>
          </a:prstGeom>
        </p:spPr>
      </p:pic>
      <p:sp>
        <p:nvSpPr>
          <p:cNvPr id="5" name="Oval 4"/>
          <p:cNvSpPr/>
          <p:nvPr/>
        </p:nvSpPr>
        <p:spPr>
          <a:xfrm>
            <a:off x="8205851" y="3526971"/>
            <a:ext cx="1884456" cy="11756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7467602" y="5190036"/>
            <a:ext cx="1884456" cy="11756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5290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Audit</a:t>
            </a:r>
          </a:p>
        </p:txBody>
      </p:sp>
      <p:sp>
        <p:nvSpPr>
          <p:cNvPr id="3" name="Content Placeholder 2"/>
          <p:cNvSpPr>
            <a:spLocks noGrp="1"/>
          </p:cNvSpPr>
          <p:nvPr>
            <p:ph idx="1"/>
          </p:nvPr>
        </p:nvSpPr>
        <p:spPr/>
        <p:txBody>
          <a:bodyPr/>
          <a:lstStyle/>
          <a:p>
            <a:r>
              <a:rPr lang="en-GB" dirty="0"/>
              <a:t>Gold standard: </a:t>
            </a:r>
          </a:p>
          <a:p>
            <a:r>
              <a:rPr lang="en-GB" dirty="0"/>
              <a:t>All patients with PMB and ET &gt; 4mm should have an endometrial biopsy (ideally in an outpatient setting at first attendance)</a:t>
            </a:r>
          </a:p>
          <a:p>
            <a:endParaRPr lang="en-GB" dirty="0"/>
          </a:p>
          <a:p>
            <a:r>
              <a:rPr lang="en-GB" dirty="0"/>
              <a:t>Additional fact finding:</a:t>
            </a:r>
            <a:br>
              <a:rPr lang="en-GB" dirty="0"/>
            </a:br>
            <a:r>
              <a:rPr lang="en-GB" dirty="0"/>
              <a:t>1. Do the standard risk factors for endometrial cancer reflect those in our local population</a:t>
            </a:r>
          </a:p>
          <a:p>
            <a:r>
              <a:rPr lang="en-GB" dirty="0"/>
              <a:t>2.What medium is used to diagnose the majority of our endometrial cancers?</a:t>
            </a:r>
          </a:p>
          <a:p>
            <a:r>
              <a:rPr lang="en-GB" dirty="0"/>
              <a:t>3.How accurate is pipelle for the diagnosis of endometrial cancers?</a:t>
            </a:r>
          </a:p>
          <a:p>
            <a:endParaRPr lang="en-GB" dirty="0"/>
          </a:p>
        </p:txBody>
      </p:sp>
    </p:spTree>
    <p:extLst>
      <p:ext uri="{BB962C8B-B14F-4D97-AF65-F5344CB8AC3E}">
        <p14:creationId xmlns:p14="http://schemas.microsoft.com/office/powerpoint/2010/main" val="955222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data</a:t>
            </a:r>
          </a:p>
        </p:txBody>
      </p:sp>
      <p:sp>
        <p:nvSpPr>
          <p:cNvPr id="3" name="Content Placeholder 2"/>
          <p:cNvSpPr>
            <a:spLocks noGrp="1"/>
          </p:cNvSpPr>
          <p:nvPr>
            <p:ph idx="1"/>
          </p:nvPr>
        </p:nvSpPr>
        <p:spPr>
          <a:xfrm>
            <a:off x="676274" y="2011680"/>
            <a:ext cx="10753725" cy="3766185"/>
          </a:xfrm>
        </p:spPr>
        <p:txBody>
          <a:bodyPr>
            <a:normAutofit fontScale="92500" lnSpcReduction="10000"/>
          </a:bodyPr>
          <a:lstStyle/>
          <a:p>
            <a:r>
              <a:rPr lang="en-GB" dirty="0"/>
              <a:t>All patients diagnosed with endometrial cancer March 2017-March 2024</a:t>
            </a:r>
          </a:p>
          <a:p>
            <a:r>
              <a:rPr lang="en-GB" dirty="0"/>
              <a:t>450 patients (77 excluded as diagnosed in alternative units)</a:t>
            </a:r>
          </a:p>
          <a:p>
            <a:endParaRPr lang="en-GB" dirty="0"/>
          </a:p>
          <a:p>
            <a:r>
              <a:rPr lang="en-GB" dirty="0"/>
              <a:t>Age average</a:t>
            </a:r>
          </a:p>
          <a:p>
            <a:r>
              <a:rPr lang="en-GB" dirty="0"/>
              <a:t>68.4</a:t>
            </a:r>
          </a:p>
          <a:p>
            <a:r>
              <a:rPr lang="en-GB" dirty="0"/>
              <a:t>Median parity</a:t>
            </a:r>
          </a:p>
          <a:p>
            <a:r>
              <a:rPr lang="en-GB" dirty="0"/>
              <a:t>2</a:t>
            </a:r>
          </a:p>
          <a:p>
            <a:r>
              <a:rPr lang="en-GB" dirty="0"/>
              <a:t>Median BMI</a:t>
            </a:r>
          </a:p>
          <a:p>
            <a:r>
              <a:rPr lang="en-GB" dirty="0"/>
              <a:t>31.2</a:t>
            </a:r>
          </a:p>
        </p:txBody>
      </p:sp>
    </p:spTree>
    <p:extLst>
      <p:ext uri="{BB962C8B-B14F-4D97-AF65-F5344CB8AC3E}">
        <p14:creationId xmlns:p14="http://schemas.microsoft.com/office/powerpoint/2010/main" val="3251307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720" y="214611"/>
            <a:ext cx="10772775" cy="1658198"/>
          </a:xfrm>
        </p:spPr>
        <p:txBody>
          <a:bodyPr/>
          <a:lstStyle/>
          <a:p>
            <a:r>
              <a:rPr lang="en-GB" dirty="0"/>
              <a:t>The Risk factors Quiz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12770" y="1773857"/>
            <a:ext cx="3767137" cy="3767137"/>
          </a:xfrm>
        </p:spPr>
      </p:pic>
      <p:sp>
        <p:nvSpPr>
          <p:cNvPr id="5" name="Content Placeholder 2"/>
          <p:cNvSpPr txBox="1">
            <a:spLocks/>
          </p:cNvSpPr>
          <p:nvPr/>
        </p:nvSpPr>
        <p:spPr>
          <a:xfrm>
            <a:off x="676274" y="2011680"/>
            <a:ext cx="10753725" cy="3766185"/>
          </a:xfrm>
          <a:prstGeom prst="rect">
            <a:avLst/>
          </a:prstGeom>
        </p:spPr>
        <p:txBody>
          <a:bodyPr vert="horz" lIns="91440" tIns="45720" rIns="91440" bIns="45720" rtlCol="0">
            <a:normAutofit fontScale="92500" lnSpcReduction="1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GB" dirty="0"/>
              <a:t>18.9% diabetic</a:t>
            </a:r>
          </a:p>
          <a:p>
            <a:endParaRPr lang="en-GB" dirty="0"/>
          </a:p>
          <a:p>
            <a:r>
              <a:rPr lang="en-GB" dirty="0"/>
              <a:t>41.1.% hypertensive</a:t>
            </a:r>
          </a:p>
          <a:p>
            <a:endParaRPr lang="en-GB" dirty="0"/>
          </a:p>
          <a:p>
            <a:r>
              <a:rPr lang="en-GB" dirty="0"/>
              <a:t>4.4% on HRT</a:t>
            </a:r>
          </a:p>
          <a:p>
            <a:endParaRPr lang="en-GB" dirty="0"/>
          </a:p>
          <a:p>
            <a:r>
              <a:rPr lang="en-GB" dirty="0"/>
              <a:t>2.6% on tamoxifen</a:t>
            </a:r>
          </a:p>
          <a:p>
            <a:endParaRPr lang="en-GB" dirty="0"/>
          </a:p>
          <a:p>
            <a:r>
              <a:rPr lang="en-GB" dirty="0"/>
              <a:t>Median ET 15mm</a:t>
            </a:r>
          </a:p>
        </p:txBody>
      </p:sp>
    </p:spTree>
    <p:extLst>
      <p:ext uri="{BB962C8B-B14F-4D97-AF65-F5344CB8AC3E}">
        <p14:creationId xmlns:p14="http://schemas.microsoft.com/office/powerpoint/2010/main" val="222312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were our cancers diagnosed?</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865484219"/>
              </p:ext>
            </p:extLst>
          </p:nvPr>
        </p:nvGraphicFramePr>
        <p:xfrm>
          <a:off x="676275" y="2011363"/>
          <a:ext cx="10753725" cy="37671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8454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90" y="48459"/>
            <a:ext cx="10772775" cy="1658198"/>
          </a:xfrm>
        </p:spPr>
        <p:txBody>
          <a:bodyPr/>
          <a:lstStyle/>
          <a:p>
            <a:r>
              <a:rPr lang="en-GB" dirty="0"/>
              <a:t>Award Ceremony</a:t>
            </a:r>
          </a:p>
        </p:txBody>
      </p:sp>
      <p:pic>
        <p:nvPicPr>
          <p:cNvPr id="4" name="Content Placeholder 3"/>
          <p:cNvPicPr>
            <a:picLocks noGrp="1" noChangeAspect="1"/>
          </p:cNvPicPr>
          <p:nvPr>
            <p:ph idx="1"/>
          </p:nvPr>
        </p:nvPicPr>
        <p:blipFill rotWithShape="1">
          <a:blip r:embed="rId3"/>
          <a:srcRect l="70973" t="37395" r="14132" b="36440"/>
          <a:stretch/>
        </p:blipFill>
        <p:spPr>
          <a:xfrm>
            <a:off x="3585419" y="1732953"/>
            <a:ext cx="4916383" cy="4857851"/>
          </a:xfrm>
          <a:prstGeom prst="rect">
            <a:avLst/>
          </a:prstGeom>
        </p:spPr>
      </p:pic>
      <p:sp>
        <p:nvSpPr>
          <p:cNvPr id="10" name="Isosceles Triangle 9"/>
          <p:cNvSpPr/>
          <p:nvPr/>
        </p:nvSpPr>
        <p:spPr>
          <a:xfrm>
            <a:off x="4827319" y="807523"/>
            <a:ext cx="665019" cy="1710046"/>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a:off x="5482967" y="931368"/>
            <a:ext cx="724394" cy="1603169"/>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p:cNvSpPr/>
          <p:nvPr/>
        </p:nvSpPr>
        <p:spPr>
          <a:xfrm>
            <a:off x="6114308" y="878775"/>
            <a:ext cx="778852" cy="1638794"/>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p:cNvSpPr/>
          <p:nvPr/>
        </p:nvSpPr>
        <p:spPr>
          <a:xfrm>
            <a:off x="6829331" y="868414"/>
            <a:ext cx="730798" cy="1638794"/>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827319" y="2534537"/>
            <a:ext cx="2732810" cy="29102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4913416" y="2116244"/>
            <a:ext cx="424079" cy="3494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5623198" y="2157731"/>
            <a:ext cx="420412" cy="3079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6286905" y="2163283"/>
            <a:ext cx="433657" cy="255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7009816" y="2066755"/>
            <a:ext cx="370787" cy="359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Diamond 18"/>
          <p:cNvSpPr/>
          <p:nvPr/>
        </p:nvSpPr>
        <p:spPr>
          <a:xfrm>
            <a:off x="5017881" y="1698008"/>
            <a:ext cx="212040" cy="250227"/>
          </a:xfrm>
          <a:prstGeom prst="diamo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Diamond 19"/>
          <p:cNvSpPr/>
          <p:nvPr/>
        </p:nvSpPr>
        <p:spPr>
          <a:xfrm>
            <a:off x="5740528" y="1696482"/>
            <a:ext cx="212040" cy="250227"/>
          </a:xfrm>
          <a:prstGeom prst="diamo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Diamond 20"/>
          <p:cNvSpPr/>
          <p:nvPr/>
        </p:nvSpPr>
        <p:spPr>
          <a:xfrm>
            <a:off x="6378435" y="1684408"/>
            <a:ext cx="212040" cy="250227"/>
          </a:xfrm>
          <a:prstGeom prst="diamo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Diamond 21"/>
          <p:cNvSpPr/>
          <p:nvPr/>
        </p:nvSpPr>
        <p:spPr>
          <a:xfrm>
            <a:off x="7093458" y="1682931"/>
            <a:ext cx="212040" cy="250227"/>
          </a:xfrm>
          <a:prstGeom prst="diamo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Lightning Bolt 22"/>
          <p:cNvSpPr/>
          <p:nvPr/>
        </p:nvSpPr>
        <p:spPr>
          <a:xfrm>
            <a:off x="4988192" y="2616827"/>
            <a:ext cx="465086" cy="145511"/>
          </a:xfrm>
          <a:prstGeom prst="lightningBol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Lightning Bolt 23"/>
          <p:cNvSpPr/>
          <p:nvPr/>
        </p:nvSpPr>
        <p:spPr>
          <a:xfrm>
            <a:off x="5740528" y="2616827"/>
            <a:ext cx="466833" cy="170509"/>
          </a:xfrm>
          <a:prstGeom prst="lightningBol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Lightning Bolt 24"/>
          <p:cNvSpPr/>
          <p:nvPr/>
        </p:nvSpPr>
        <p:spPr>
          <a:xfrm>
            <a:off x="6503733" y="2544898"/>
            <a:ext cx="325598" cy="255989"/>
          </a:xfrm>
          <a:prstGeom prst="lightningBol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Lightning Bolt 25"/>
          <p:cNvSpPr/>
          <p:nvPr/>
        </p:nvSpPr>
        <p:spPr>
          <a:xfrm>
            <a:off x="7120570" y="2586385"/>
            <a:ext cx="260033" cy="209101"/>
          </a:xfrm>
          <a:prstGeom prst="lightningBol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905" y="2157731"/>
            <a:ext cx="3239027" cy="2426144"/>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1968" y="2157731"/>
            <a:ext cx="3239027" cy="2426144"/>
          </a:xfrm>
          <a:prstGeom prst="rect">
            <a:avLst/>
          </a:prstGeom>
        </p:spPr>
      </p:pic>
    </p:spTree>
    <p:extLst>
      <p:ext uri="{BB962C8B-B14F-4D97-AF65-F5344CB8AC3E}">
        <p14:creationId xmlns:p14="http://schemas.microsoft.com/office/powerpoint/2010/main" val="146555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5572" y="362198"/>
            <a:ext cx="7037986" cy="1219580"/>
          </a:xfrm>
        </p:spPr>
        <p:txBody>
          <a:bodyPr>
            <a:normAutofit fontScale="90000"/>
          </a:bodyPr>
          <a:lstStyle/>
          <a:p>
            <a:r>
              <a:rPr lang="en-GB" dirty="0"/>
              <a:t>Who were our false negatives?</a:t>
            </a:r>
          </a:p>
        </p:txBody>
      </p:sp>
      <p:sp>
        <p:nvSpPr>
          <p:cNvPr id="3" name="Content Placeholder 2"/>
          <p:cNvSpPr>
            <a:spLocks noGrp="1"/>
          </p:cNvSpPr>
          <p:nvPr>
            <p:ph idx="1"/>
          </p:nvPr>
        </p:nvSpPr>
        <p:spPr>
          <a:xfrm>
            <a:off x="6685572" y="1658198"/>
            <a:ext cx="4999748" cy="4697878"/>
          </a:xfrm>
        </p:spPr>
        <p:txBody>
          <a:bodyPr>
            <a:normAutofit/>
          </a:bodyPr>
          <a:lstStyle/>
          <a:p>
            <a:endParaRPr lang="en-GB" dirty="0"/>
          </a:p>
          <a:p>
            <a:r>
              <a:rPr lang="en-GB" dirty="0"/>
              <a:t>25 patients</a:t>
            </a:r>
          </a:p>
          <a:p>
            <a:endParaRPr lang="en-GB" dirty="0"/>
          </a:p>
          <a:p>
            <a:r>
              <a:rPr lang="en-GB" dirty="0"/>
              <a:t>10- atypical hyperplasia on pipelle, upstaged on post op histology</a:t>
            </a:r>
          </a:p>
          <a:p>
            <a:r>
              <a:rPr lang="en-GB" dirty="0"/>
              <a:t>11- insufficient sample</a:t>
            </a:r>
          </a:p>
          <a:p>
            <a:r>
              <a:rPr lang="en-GB" dirty="0"/>
              <a:t>3- normal histology in context of polyp (then referred hysteroscopy)</a:t>
            </a:r>
          </a:p>
          <a:p>
            <a:r>
              <a:rPr lang="en-GB" dirty="0"/>
              <a:t>1- normal finding</a:t>
            </a:r>
          </a:p>
          <a:p>
            <a:endParaRPr lang="en-GB" dirty="0"/>
          </a:p>
        </p:txBody>
      </p:sp>
      <p:sp>
        <p:nvSpPr>
          <p:cNvPr id="4" name="Title 1">
            <a:extLst>
              <a:ext uri="{FF2B5EF4-FFF2-40B4-BE49-F238E27FC236}">
                <a16:creationId xmlns:a16="http://schemas.microsoft.com/office/drawing/2014/main" id="{C9241B53-BE4A-B7F7-A1BE-F015AA597B66}"/>
              </a:ext>
            </a:extLst>
          </p:cNvPr>
          <p:cNvSpPr txBox="1">
            <a:spLocks/>
          </p:cNvSpPr>
          <p:nvPr/>
        </p:nvSpPr>
        <p:spPr>
          <a:xfrm>
            <a:off x="434491" y="0"/>
            <a:ext cx="4377915" cy="1658198"/>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GB" sz="4900" dirty="0"/>
              <a:t>Our use of Pipelle</a:t>
            </a:r>
          </a:p>
        </p:txBody>
      </p:sp>
      <p:sp>
        <p:nvSpPr>
          <p:cNvPr id="5" name="Content Placeholder 2">
            <a:extLst>
              <a:ext uri="{FF2B5EF4-FFF2-40B4-BE49-F238E27FC236}">
                <a16:creationId xmlns:a16="http://schemas.microsoft.com/office/drawing/2014/main" id="{6E2EEDB1-9EE7-9662-6112-820F7448A57A}"/>
              </a:ext>
            </a:extLst>
          </p:cNvPr>
          <p:cNvSpPr txBox="1">
            <a:spLocks/>
          </p:cNvSpPr>
          <p:nvPr/>
        </p:nvSpPr>
        <p:spPr>
          <a:xfrm>
            <a:off x="676657" y="1426658"/>
            <a:ext cx="4829772" cy="4004683"/>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GB" dirty="0"/>
              <a:t>312 patients had a pipelle successfully completed in clinic (69.2%)</a:t>
            </a:r>
          </a:p>
          <a:p>
            <a:endParaRPr lang="en-GB" dirty="0"/>
          </a:p>
          <a:p>
            <a:r>
              <a:rPr lang="en-GB" dirty="0"/>
              <a:t>98.4% of those who had a pipelle in clinic had cancer diagnosed on this methodology</a:t>
            </a:r>
          </a:p>
          <a:p>
            <a:endParaRPr lang="en-GB" dirty="0"/>
          </a:p>
          <a:p>
            <a:r>
              <a:rPr lang="en-GB" b="1" dirty="0"/>
              <a:t>Sensitivity 95.3% </a:t>
            </a:r>
            <a:r>
              <a:rPr lang="en-GB" dirty="0"/>
              <a:t>for diagnosis of cancer with any successful pipelle</a:t>
            </a:r>
          </a:p>
          <a:p>
            <a:r>
              <a:rPr lang="en-GB" b="1" dirty="0"/>
              <a:t>Sensitivity 98.7% </a:t>
            </a:r>
            <a:r>
              <a:rPr lang="en-GB" dirty="0"/>
              <a:t>for diagnosis of cancer (if exclude those with insufficient samples/ hyperplasia </a:t>
            </a:r>
          </a:p>
          <a:p>
            <a:endParaRPr lang="en-GB" dirty="0"/>
          </a:p>
          <a:p>
            <a:endParaRPr lang="en-GB" dirty="0"/>
          </a:p>
          <a:p>
            <a:endParaRPr lang="en-GB" dirty="0"/>
          </a:p>
        </p:txBody>
      </p:sp>
    </p:spTree>
    <p:extLst>
      <p:ext uri="{BB962C8B-B14F-4D97-AF65-F5344CB8AC3E}">
        <p14:creationId xmlns:p14="http://schemas.microsoft.com/office/powerpoint/2010/main" val="3689686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were referred for hysteroscopy?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75532537"/>
              </p:ext>
            </p:extLst>
          </p:nvPr>
        </p:nvGraphicFramePr>
        <p:xfrm>
          <a:off x="676275" y="2011363"/>
          <a:ext cx="10753725" cy="37671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8271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about recurrent presentations?</a:t>
            </a:r>
          </a:p>
        </p:txBody>
      </p:sp>
      <p:sp>
        <p:nvSpPr>
          <p:cNvPr id="3" name="Content Placeholder 2"/>
          <p:cNvSpPr>
            <a:spLocks noGrp="1"/>
          </p:cNvSpPr>
          <p:nvPr>
            <p:ph idx="1"/>
          </p:nvPr>
        </p:nvSpPr>
        <p:spPr/>
        <p:txBody>
          <a:bodyPr/>
          <a:lstStyle/>
          <a:p>
            <a:r>
              <a:rPr lang="en-GB" dirty="0"/>
              <a:t>25 patients</a:t>
            </a:r>
          </a:p>
          <a:p>
            <a:endParaRPr lang="en-GB" dirty="0"/>
          </a:p>
          <a:p>
            <a:r>
              <a:rPr lang="en-GB" dirty="0"/>
              <a:t>11- no biopsy on initial presentation as thin endometrium</a:t>
            </a:r>
          </a:p>
          <a:p>
            <a:r>
              <a:rPr lang="en-GB" dirty="0"/>
              <a:t>6- normal biopsy</a:t>
            </a:r>
          </a:p>
          <a:p>
            <a:r>
              <a:rPr lang="en-GB" dirty="0"/>
              <a:t>2- normal hysteroscopy</a:t>
            </a:r>
          </a:p>
          <a:p>
            <a:r>
              <a:rPr lang="en-GB" dirty="0"/>
              <a:t>4- declined investigations</a:t>
            </a:r>
          </a:p>
          <a:p>
            <a:r>
              <a:rPr lang="en-GB" dirty="0"/>
              <a:t>1- previous attendance, did not have biopsy</a:t>
            </a:r>
          </a:p>
          <a:p>
            <a:r>
              <a:rPr lang="en-GB" dirty="0"/>
              <a:t>1- simple hyperplasia confined to polyp, plan for FU 6/12 later</a:t>
            </a:r>
          </a:p>
        </p:txBody>
      </p:sp>
    </p:spTree>
    <p:extLst>
      <p:ext uri="{BB962C8B-B14F-4D97-AF65-F5344CB8AC3E}">
        <p14:creationId xmlns:p14="http://schemas.microsoft.com/office/powerpoint/2010/main" val="203911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Objectives </a:t>
            </a:r>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a:t>To review the problem of endometrial cancer including risk factors and pathophysiology</a:t>
            </a:r>
          </a:p>
          <a:p>
            <a:pPr>
              <a:buFont typeface="Arial" panose="020B0604020202020204" pitchFamily="34" charset="0"/>
              <a:buChar char="•"/>
            </a:pPr>
            <a:r>
              <a:rPr lang="en-GB" dirty="0"/>
              <a:t>To understand the current guidelines in our Trust with respect to PMB</a:t>
            </a:r>
          </a:p>
          <a:p>
            <a:pPr>
              <a:buFont typeface="Arial" panose="020B0604020202020204" pitchFamily="34" charset="0"/>
              <a:buChar char="•"/>
            </a:pPr>
            <a:r>
              <a:rPr lang="en-GB" dirty="0"/>
              <a:t>To review the efficacy of pipelle biopsy in diagnosis of endometrial cancer, both theoretically and in our unit</a:t>
            </a:r>
          </a:p>
          <a:p>
            <a:pPr>
              <a:buFont typeface="Arial" panose="020B0604020202020204" pitchFamily="34" charset="0"/>
              <a:buChar char="•"/>
            </a:pPr>
            <a:r>
              <a:rPr lang="en-GB" dirty="0"/>
              <a:t>To use data collected from audit to determine whether our guidelines can be altered to improve patient flow, service efficiency and service costing</a:t>
            </a:r>
          </a:p>
        </p:txBody>
      </p:sp>
    </p:spTree>
    <p:extLst>
      <p:ext uri="{BB962C8B-B14F-4D97-AF65-F5344CB8AC3E}">
        <p14:creationId xmlns:p14="http://schemas.microsoft.com/office/powerpoint/2010/main" val="4040122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conclusions can we draw from this information?</a:t>
            </a:r>
          </a:p>
        </p:txBody>
      </p:sp>
      <p:sp>
        <p:nvSpPr>
          <p:cNvPr id="3" name="Content Placeholder 2"/>
          <p:cNvSpPr>
            <a:spLocks noGrp="1"/>
          </p:cNvSpPr>
          <p:nvPr>
            <p:ph idx="1"/>
          </p:nvPr>
        </p:nvSpPr>
        <p:spPr>
          <a:xfrm>
            <a:off x="657224" y="2320438"/>
            <a:ext cx="10753725" cy="3766185"/>
          </a:xfrm>
        </p:spPr>
        <p:txBody>
          <a:bodyPr/>
          <a:lstStyle/>
          <a:p>
            <a:pPr>
              <a:buFont typeface="Arial" panose="020B0604020202020204" pitchFamily="34" charset="0"/>
              <a:buChar char="•"/>
            </a:pPr>
            <a:r>
              <a:rPr lang="en-GB" dirty="0"/>
              <a:t>Hypertension is a significant risk factor for endometrial cancer</a:t>
            </a:r>
          </a:p>
          <a:p>
            <a:pPr>
              <a:buFont typeface="Arial" panose="020B0604020202020204" pitchFamily="34" charset="0"/>
              <a:buChar char="•"/>
            </a:pPr>
            <a:r>
              <a:rPr lang="en-GB" dirty="0"/>
              <a:t>Pipelle is excellent at diagnosing endometrial cancer in the post menopausal patient</a:t>
            </a:r>
          </a:p>
          <a:p>
            <a:pPr>
              <a:buFont typeface="Arial" panose="020B0604020202020204" pitchFamily="34" charset="0"/>
              <a:buChar char="•"/>
            </a:pPr>
            <a:r>
              <a:rPr lang="en-GB" dirty="0"/>
              <a:t>Hysteroscopy should be reserved for those with discrete pathology, an insufficient initial biopsy, or inability to complete endometrial sampling </a:t>
            </a:r>
          </a:p>
          <a:p>
            <a:pPr>
              <a:buFont typeface="Arial" panose="020B0604020202020204" pitchFamily="34" charset="0"/>
              <a:buChar char="•"/>
            </a:pPr>
            <a:r>
              <a:rPr lang="en-GB" dirty="0"/>
              <a:t>With new additional outpatient techniques (</a:t>
            </a:r>
            <a:r>
              <a:rPr lang="en-GB" dirty="0" err="1"/>
              <a:t>Penthrox</a:t>
            </a:r>
            <a:r>
              <a:rPr lang="en-GB" dirty="0"/>
              <a:t>) our hysteroscopy rate should reduce further </a:t>
            </a:r>
          </a:p>
          <a:p>
            <a:pPr>
              <a:buFont typeface="Arial" panose="020B0604020202020204" pitchFamily="34" charset="0"/>
              <a:buChar char="•"/>
            </a:pPr>
            <a:r>
              <a:rPr lang="en-GB" dirty="0"/>
              <a:t>All recurrent presentations should have endometrial sampling +/- hysteroscopy</a:t>
            </a:r>
          </a:p>
        </p:txBody>
      </p:sp>
    </p:spTree>
    <p:extLst>
      <p:ext uri="{BB962C8B-B14F-4D97-AF65-F5344CB8AC3E}">
        <p14:creationId xmlns:p14="http://schemas.microsoft.com/office/powerpoint/2010/main" val="324709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68818" y="314073"/>
            <a:ext cx="3706761" cy="1658198"/>
          </a:xfrm>
        </p:spPr>
        <p:txBody>
          <a:bodyPr vert="horz" lIns="91440" tIns="45720" rIns="91440" bIns="45720" rtlCol="0">
            <a:normAutofit/>
          </a:bodyPr>
          <a:lstStyle/>
          <a:p>
            <a:r>
              <a:rPr lang="en-US" sz="3700" dirty="0"/>
              <a:t>How might this change our current practice?</a:t>
            </a:r>
          </a:p>
        </p:txBody>
      </p:sp>
      <p:pic>
        <p:nvPicPr>
          <p:cNvPr id="1025" name="Picture 1">
            <a:extLst>
              <a:ext uri="{FF2B5EF4-FFF2-40B4-BE49-F238E27FC236}">
                <a16:creationId xmlns:a16="http://schemas.microsoft.com/office/drawing/2014/main" id="{21B9DCA7-0B55-231D-0B0D-FD61B4E2D9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8888" y="314073"/>
            <a:ext cx="6902884" cy="6229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665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BD1B3-8A0E-7681-DCA1-519BB976A79D}"/>
              </a:ext>
            </a:extLst>
          </p:cNvPr>
          <p:cNvSpPr>
            <a:spLocks noGrp="1"/>
          </p:cNvSpPr>
          <p:nvPr>
            <p:ph type="title"/>
          </p:nvPr>
        </p:nvSpPr>
        <p:spPr/>
        <p:txBody>
          <a:bodyPr/>
          <a:lstStyle/>
          <a:p>
            <a:r>
              <a:rPr lang="en-GB" dirty="0"/>
              <a:t>Conclusions and Future Plans</a:t>
            </a:r>
          </a:p>
        </p:txBody>
      </p:sp>
      <p:sp>
        <p:nvSpPr>
          <p:cNvPr id="3" name="Content Placeholder 2">
            <a:extLst>
              <a:ext uri="{FF2B5EF4-FFF2-40B4-BE49-F238E27FC236}">
                <a16:creationId xmlns:a16="http://schemas.microsoft.com/office/drawing/2014/main" id="{29F0D3D5-1E6D-9BC7-A41A-DC7FF064DB7B}"/>
              </a:ext>
            </a:extLst>
          </p:cNvPr>
          <p:cNvSpPr>
            <a:spLocks noGrp="1"/>
          </p:cNvSpPr>
          <p:nvPr>
            <p:ph idx="1"/>
          </p:nvPr>
        </p:nvSpPr>
        <p:spPr/>
        <p:txBody>
          <a:bodyPr/>
          <a:lstStyle/>
          <a:p>
            <a:r>
              <a:rPr lang="en-GB" dirty="0"/>
              <a:t>Hypertension is a significant risk factor for endometrial Ca</a:t>
            </a:r>
          </a:p>
          <a:p>
            <a:r>
              <a:rPr lang="en-GB" dirty="0"/>
              <a:t>Pipelle is a sensitive measure for detection endometrial cancer </a:t>
            </a:r>
          </a:p>
        </p:txBody>
      </p:sp>
    </p:spTree>
    <p:extLst>
      <p:ext uri="{BB962C8B-B14F-4D97-AF65-F5344CB8AC3E}">
        <p14:creationId xmlns:p14="http://schemas.microsoft.com/office/powerpoint/2010/main" val="4118929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4280" t="25298" r="713" b="9251"/>
          <a:stretch/>
        </p:blipFill>
        <p:spPr>
          <a:xfrm>
            <a:off x="6734432" y="0"/>
            <a:ext cx="9076719" cy="7399882"/>
          </a:xfrm>
          <a:prstGeom prst="rect">
            <a:avLst/>
          </a:prstGeom>
          <a:effectLst>
            <a:outerShdw blurRad="50800" dist="50800" dir="5400000" algn="ctr" rotWithShape="0">
              <a:srgbClr val="000000">
                <a:alpha val="7000"/>
              </a:srgbClr>
            </a:outerShdw>
            <a:reflection endPos="65000" dist="50800" dir="5400000" sy="-100000" algn="bl" rotWithShape="0"/>
          </a:effectLst>
        </p:spPr>
      </p:pic>
      <p:sp>
        <p:nvSpPr>
          <p:cNvPr id="3" name="Content Placeholder 2"/>
          <p:cNvSpPr>
            <a:spLocks noGrp="1"/>
          </p:cNvSpPr>
          <p:nvPr>
            <p:ph idx="1"/>
          </p:nvPr>
        </p:nvSpPr>
        <p:spPr>
          <a:xfrm>
            <a:off x="320396" y="2902330"/>
            <a:ext cx="5964289" cy="3766185"/>
          </a:xfrm>
        </p:spPr>
        <p:txBody>
          <a:bodyPr>
            <a:normAutofit fontScale="92500" lnSpcReduction="20000"/>
          </a:bodyPr>
          <a:lstStyle/>
          <a:p>
            <a:r>
              <a:rPr lang="en-GB" dirty="0"/>
              <a:t>7</a:t>
            </a:r>
            <a:r>
              <a:rPr lang="en-GB" baseline="30000" dirty="0"/>
              <a:t>th</a:t>
            </a:r>
            <a:r>
              <a:rPr lang="en-GB" dirty="0"/>
              <a:t> most common female cancer worldwide, most common gynaecological cancer in high income countries. </a:t>
            </a:r>
          </a:p>
          <a:p>
            <a:r>
              <a:rPr lang="en-GB" dirty="0"/>
              <a:t>Risk factors include increasing age, obesity, hypertension, prolonged exposure to unopposed oestrogens. </a:t>
            </a:r>
          </a:p>
          <a:p>
            <a:r>
              <a:rPr lang="en-GB" dirty="0"/>
              <a:t>Mortality increasing by 1.9% per year on average</a:t>
            </a:r>
          </a:p>
          <a:p>
            <a:r>
              <a:rPr lang="en-GB" dirty="0"/>
              <a:t>T1- endometrioid adenocarcinoma. Oestrogen dependent. Often preceded by atypical hyperplasia</a:t>
            </a:r>
          </a:p>
          <a:p>
            <a:r>
              <a:rPr lang="en-GB" dirty="0"/>
              <a:t>T2-serous/clear cell/carcinosarcoma/undifferentiated. Non oestrogen dependent, poorer prognosis. </a:t>
            </a:r>
          </a:p>
          <a:p>
            <a:endParaRPr lang="en-GB" dirty="0"/>
          </a:p>
        </p:txBody>
      </p:sp>
      <p:sp>
        <p:nvSpPr>
          <p:cNvPr id="2" name="Title 1"/>
          <p:cNvSpPr>
            <a:spLocks noGrp="1"/>
          </p:cNvSpPr>
          <p:nvPr>
            <p:ph type="title"/>
          </p:nvPr>
        </p:nvSpPr>
        <p:spPr>
          <a:xfrm>
            <a:off x="320396" y="338030"/>
            <a:ext cx="5379522" cy="2564300"/>
          </a:xfrm>
        </p:spPr>
        <p:txBody>
          <a:bodyPr/>
          <a:lstStyle/>
          <a:p>
            <a:r>
              <a:rPr lang="en-GB" dirty="0"/>
              <a:t>Background-The Scope of the Problem</a:t>
            </a:r>
          </a:p>
        </p:txBody>
      </p:sp>
    </p:spTree>
    <p:extLst>
      <p:ext uri="{BB962C8B-B14F-4D97-AF65-F5344CB8AC3E}">
        <p14:creationId xmlns:p14="http://schemas.microsoft.com/office/powerpoint/2010/main" val="2647801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Current Guidelines </a:t>
            </a:r>
          </a:p>
        </p:txBody>
      </p:sp>
      <p:sp>
        <p:nvSpPr>
          <p:cNvPr id="3" name="Content Placeholder 2"/>
          <p:cNvSpPr>
            <a:spLocks noGrp="1"/>
          </p:cNvSpPr>
          <p:nvPr>
            <p:ph idx="1"/>
          </p:nvPr>
        </p:nvSpPr>
        <p:spPr/>
        <p:txBody>
          <a:bodyPr/>
          <a:lstStyle/>
          <a:p>
            <a:r>
              <a:rPr lang="en-GB" b="1" dirty="0"/>
              <a:t>Post menopausal bleeding </a:t>
            </a:r>
            <a:r>
              <a:rPr lang="en-GB" dirty="0"/>
              <a:t>= any bleeding that occurs &gt; 12 months after cessation of menstruation</a:t>
            </a:r>
          </a:p>
          <a:p>
            <a:r>
              <a:rPr lang="en-GB" dirty="0"/>
              <a:t>90% of endometrial cancer presents with PMB</a:t>
            </a:r>
          </a:p>
          <a:p>
            <a:r>
              <a:rPr lang="en-GB" dirty="0"/>
              <a:t>Pre-test probability of PMB being attributable to endometrial cancer is 10-15%</a:t>
            </a:r>
          </a:p>
          <a:p>
            <a:r>
              <a:rPr lang="en-GB" dirty="0"/>
              <a:t>Smith-Bindman (1998) MA 5892 women and found </a:t>
            </a:r>
            <a:r>
              <a:rPr lang="en-GB" b="1" dirty="0"/>
              <a:t>TVUS</a:t>
            </a:r>
            <a:r>
              <a:rPr lang="en-GB" dirty="0"/>
              <a:t> with ET &lt; 5mm reduced  post-test probability of endometrial cancer to 1% (sensitivity 96%). </a:t>
            </a:r>
          </a:p>
          <a:p>
            <a:r>
              <a:rPr lang="en-GB" b="1" dirty="0"/>
              <a:t>Pipelle</a:t>
            </a:r>
            <a:r>
              <a:rPr lang="en-GB" dirty="0"/>
              <a:t> sensitivity 99.7% in detection of endometrial cancer</a:t>
            </a:r>
          </a:p>
        </p:txBody>
      </p:sp>
    </p:spTree>
    <p:extLst>
      <p:ext uri="{BB962C8B-B14F-4D97-AF65-F5344CB8AC3E}">
        <p14:creationId xmlns:p14="http://schemas.microsoft.com/office/powerpoint/2010/main" val="2284286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5031057" cy="1658198"/>
          </a:xfrm>
        </p:spPr>
        <p:txBody>
          <a:bodyPr/>
          <a:lstStyle/>
          <a:p>
            <a:r>
              <a:rPr lang="en-GB" dirty="0"/>
              <a:t>Pipelle – The Data</a:t>
            </a:r>
          </a:p>
        </p:txBody>
      </p:sp>
      <p:sp>
        <p:nvSpPr>
          <p:cNvPr id="3" name="Content Placeholder 2"/>
          <p:cNvSpPr>
            <a:spLocks noGrp="1"/>
          </p:cNvSpPr>
          <p:nvPr>
            <p:ph idx="1"/>
          </p:nvPr>
        </p:nvSpPr>
        <p:spPr>
          <a:xfrm>
            <a:off x="657224" y="2474816"/>
            <a:ext cx="6057035" cy="3766185"/>
          </a:xfrm>
        </p:spPr>
        <p:txBody>
          <a:bodyPr>
            <a:normAutofit/>
          </a:bodyPr>
          <a:lstStyle/>
          <a:p>
            <a:r>
              <a:rPr lang="en-GB" dirty="0" err="1"/>
              <a:t>Dijkhuizen</a:t>
            </a:r>
            <a:r>
              <a:rPr lang="en-GB" dirty="0"/>
              <a:t> et al (2000)</a:t>
            </a:r>
          </a:p>
          <a:p>
            <a:r>
              <a:rPr lang="en-GB" dirty="0"/>
              <a:t>MA 39 studies, 7914 women</a:t>
            </a:r>
          </a:p>
          <a:p>
            <a:r>
              <a:rPr lang="en-GB" dirty="0"/>
              <a:t>1966-1999</a:t>
            </a:r>
          </a:p>
          <a:p>
            <a:r>
              <a:rPr lang="en-GB" dirty="0"/>
              <a:t>Pipelle 99.6% sensitivity post menopausal women </a:t>
            </a:r>
          </a:p>
          <a:p>
            <a:r>
              <a:rPr lang="en-GB" dirty="0"/>
              <a:t>( 91% pre-menopausal, 82.3% hyperplasia)</a:t>
            </a:r>
          </a:p>
          <a:p>
            <a:endParaRPr lang="en-GB" dirty="0"/>
          </a:p>
        </p:txBody>
      </p:sp>
      <p:pic>
        <p:nvPicPr>
          <p:cNvPr id="4" name="Picture 3"/>
          <p:cNvPicPr>
            <a:picLocks noChangeAspect="1"/>
          </p:cNvPicPr>
          <p:nvPr/>
        </p:nvPicPr>
        <p:blipFill rotWithShape="1">
          <a:blip r:embed="rId3"/>
          <a:srcRect l="18096" t="39985" r="48398" b="6104"/>
          <a:stretch/>
        </p:blipFill>
        <p:spPr>
          <a:xfrm>
            <a:off x="6907408" y="2157731"/>
            <a:ext cx="4658077" cy="4215739"/>
          </a:xfrm>
          <a:prstGeom prst="rect">
            <a:avLst/>
          </a:prstGeom>
        </p:spPr>
      </p:pic>
      <p:pic>
        <p:nvPicPr>
          <p:cNvPr id="5" name="Picture 4"/>
          <p:cNvPicPr>
            <a:picLocks noChangeAspect="1"/>
          </p:cNvPicPr>
          <p:nvPr/>
        </p:nvPicPr>
        <p:blipFill rotWithShape="1">
          <a:blip r:embed="rId4"/>
          <a:srcRect l="14887" t="36526" r="21531" b="25933"/>
          <a:stretch/>
        </p:blipFill>
        <p:spPr>
          <a:xfrm>
            <a:off x="6586151" y="182448"/>
            <a:ext cx="5300593" cy="1760423"/>
          </a:xfrm>
          <a:prstGeom prst="rect">
            <a:avLst/>
          </a:prstGeom>
        </p:spPr>
      </p:pic>
    </p:spTree>
    <p:extLst>
      <p:ext uri="{BB962C8B-B14F-4D97-AF65-F5344CB8AC3E}">
        <p14:creationId xmlns:p14="http://schemas.microsoft.com/office/powerpoint/2010/main" val="1849188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70" y="84413"/>
            <a:ext cx="6349057" cy="1658198"/>
          </a:xfrm>
        </p:spPr>
        <p:txBody>
          <a:bodyPr/>
          <a:lstStyle/>
          <a:p>
            <a:r>
              <a:rPr lang="en-GB" dirty="0"/>
              <a:t>Hysteroscopy- The Data</a:t>
            </a:r>
          </a:p>
        </p:txBody>
      </p:sp>
      <p:sp>
        <p:nvSpPr>
          <p:cNvPr id="3" name="Content Placeholder 2"/>
          <p:cNvSpPr>
            <a:spLocks noGrp="1"/>
          </p:cNvSpPr>
          <p:nvPr>
            <p:ph idx="1"/>
          </p:nvPr>
        </p:nvSpPr>
        <p:spPr>
          <a:xfrm>
            <a:off x="199945" y="2109123"/>
            <a:ext cx="5637647" cy="3766185"/>
          </a:xfrm>
        </p:spPr>
        <p:txBody>
          <a:bodyPr/>
          <a:lstStyle/>
          <a:p>
            <a:r>
              <a:rPr lang="en-GB" dirty="0"/>
              <a:t>Systematic review 2002</a:t>
            </a:r>
          </a:p>
          <a:p>
            <a:r>
              <a:rPr lang="en-GB" dirty="0"/>
              <a:t>Pooled 65 studies, 26,346 women</a:t>
            </a:r>
          </a:p>
          <a:p>
            <a:r>
              <a:rPr lang="en-GB" dirty="0"/>
              <a:t>Overall sensitivity 84.6% endometrial cancer</a:t>
            </a:r>
          </a:p>
          <a:p>
            <a:r>
              <a:rPr lang="en-GB" dirty="0"/>
              <a:t>(sensitivity hyperplasia 78%)</a:t>
            </a:r>
          </a:p>
          <a:p>
            <a:r>
              <a:rPr lang="en-GB" dirty="0"/>
              <a:t>Positive hysteroscopy increased the pre-test probability from 3.9% (11% in post menopausal) to 71.8% </a:t>
            </a:r>
          </a:p>
          <a:p>
            <a:endParaRPr lang="en-GB" dirty="0"/>
          </a:p>
        </p:txBody>
      </p:sp>
      <p:pic>
        <p:nvPicPr>
          <p:cNvPr id="4" name="Picture 3"/>
          <p:cNvPicPr>
            <a:picLocks noChangeAspect="1"/>
          </p:cNvPicPr>
          <p:nvPr/>
        </p:nvPicPr>
        <p:blipFill rotWithShape="1">
          <a:blip r:embed="rId3"/>
          <a:srcRect l="10383" t="45845" r="32725" b="26737"/>
          <a:stretch/>
        </p:blipFill>
        <p:spPr>
          <a:xfrm>
            <a:off x="6632625" y="176741"/>
            <a:ext cx="5435808" cy="1473542"/>
          </a:xfrm>
          <a:prstGeom prst="rect">
            <a:avLst/>
          </a:prstGeom>
        </p:spPr>
      </p:pic>
      <p:pic>
        <p:nvPicPr>
          <p:cNvPr id="5" name="Picture 4"/>
          <p:cNvPicPr>
            <a:picLocks noChangeAspect="1"/>
          </p:cNvPicPr>
          <p:nvPr/>
        </p:nvPicPr>
        <p:blipFill rotWithShape="1">
          <a:blip r:embed="rId4"/>
          <a:srcRect l="22004" t="39118" r="25023" b="17145"/>
          <a:stretch/>
        </p:blipFill>
        <p:spPr>
          <a:xfrm>
            <a:off x="5837592" y="1742611"/>
            <a:ext cx="9687697" cy="4499210"/>
          </a:xfrm>
          <a:prstGeom prst="rect">
            <a:avLst/>
          </a:prstGeom>
        </p:spPr>
      </p:pic>
    </p:spTree>
    <p:extLst>
      <p:ext uri="{BB962C8B-B14F-4D97-AF65-F5344CB8AC3E}">
        <p14:creationId xmlns:p14="http://schemas.microsoft.com/office/powerpoint/2010/main" val="2164340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772775" cy="1658198"/>
          </a:xfrm>
        </p:spPr>
        <p:txBody>
          <a:bodyPr/>
          <a:lstStyle/>
          <a:p>
            <a:r>
              <a:rPr lang="en-GB" dirty="0"/>
              <a:t>Pipelle vs Hysteroscopy</a:t>
            </a:r>
          </a:p>
        </p:txBody>
      </p:sp>
      <p:sp>
        <p:nvSpPr>
          <p:cNvPr id="3" name="Content Placeholder 2"/>
          <p:cNvSpPr>
            <a:spLocks noGrp="1"/>
          </p:cNvSpPr>
          <p:nvPr>
            <p:ph idx="1"/>
          </p:nvPr>
        </p:nvSpPr>
        <p:spPr>
          <a:xfrm>
            <a:off x="189143" y="1286441"/>
            <a:ext cx="4821619" cy="4709754"/>
          </a:xfrm>
        </p:spPr>
        <p:txBody>
          <a:bodyPr>
            <a:normAutofit fontScale="92500" lnSpcReduction="10000"/>
          </a:bodyPr>
          <a:lstStyle/>
          <a:p>
            <a:r>
              <a:rPr lang="en-GB" dirty="0" err="1"/>
              <a:t>Sardo</a:t>
            </a:r>
            <a:r>
              <a:rPr lang="en-GB" dirty="0"/>
              <a:t> et al 2022</a:t>
            </a:r>
          </a:p>
          <a:p>
            <a:r>
              <a:rPr lang="en-GB" dirty="0"/>
              <a:t>Meta-analysis comparing blind endometrial biopsy vs biopsy under direct guidance for diagnosis of endometrial cancer</a:t>
            </a:r>
          </a:p>
          <a:p>
            <a:r>
              <a:rPr lang="en-GB" dirty="0"/>
              <a:t>4 studies suitable-1295 patients</a:t>
            </a:r>
          </a:p>
          <a:p>
            <a:r>
              <a:rPr lang="en-GB" dirty="0" err="1"/>
              <a:t>Hysteroscopic</a:t>
            </a:r>
            <a:r>
              <a:rPr lang="en-GB" dirty="0"/>
              <a:t> guided biopsy higher chance of adequate sample (RR=1.13)</a:t>
            </a:r>
          </a:p>
          <a:p>
            <a:r>
              <a:rPr lang="en-GB" dirty="0"/>
              <a:t>Hysteroscopy reduced chance of failure to diagnose cancer or hyperplasia (82% (RR=0.16)</a:t>
            </a:r>
          </a:p>
          <a:p>
            <a:r>
              <a:rPr lang="en-GB" dirty="0"/>
              <a:t>However, no significant difference between hysteroscopy and blind biopsy in the diagnosis of endometrial cancer alone (p=0.06)</a:t>
            </a:r>
          </a:p>
          <a:p>
            <a:endParaRPr lang="en-GB" dirty="0"/>
          </a:p>
          <a:p>
            <a:endParaRPr lang="en-GB" dirty="0"/>
          </a:p>
          <a:p>
            <a:endParaRPr lang="en-GB" dirty="0"/>
          </a:p>
        </p:txBody>
      </p:sp>
      <p:pic>
        <p:nvPicPr>
          <p:cNvPr id="4" name="Picture 3"/>
          <p:cNvPicPr>
            <a:picLocks noChangeAspect="1"/>
          </p:cNvPicPr>
          <p:nvPr/>
        </p:nvPicPr>
        <p:blipFill rotWithShape="1">
          <a:blip r:embed="rId3"/>
          <a:srcRect l="23095" t="27332" r="21060" b="27013"/>
          <a:stretch/>
        </p:blipFill>
        <p:spPr>
          <a:xfrm>
            <a:off x="5010762" y="1985211"/>
            <a:ext cx="7798759" cy="3586348"/>
          </a:xfrm>
          <a:prstGeom prst="rect">
            <a:avLst/>
          </a:prstGeom>
        </p:spPr>
      </p:pic>
    </p:spTree>
    <p:extLst>
      <p:ext uri="{BB962C8B-B14F-4D97-AF65-F5344CB8AC3E}">
        <p14:creationId xmlns:p14="http://schemas.microsoft.com/office/powerpoint/2010/main" val="1655302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Biopsy alone vs Hysteroscopy</a:t>
            </a:r>
          </a:p>
        </p:txBody>
      </p:sp>
      <p:sp>
        <p:nvSpPr>
          <p:cNvPr id="3" name="Content Placeholder 2"/>
          <p:cNvSpPr>
            <a:spLocks noGrp="1"/>
          </p:cNvSpPr>
          <p:nvPr>
            <p:ph idx="1"/>
          </p:nvPr>
        </p:nvSpPr>
        <p:spPr/>
        <p:txBody>
          <a:bodyPr>
            <a:normAutofit lnSpcReduction="10000"/>
          </a:bodyPr>
          <a:lstStyle/>
          <a:p>
            <a:r>
              <a:rPr lang="en-GB" dirty="0" err="1"/>
              <a:t>Bedner</a:t>
            </a:r>
            <a:r>
              <a:rPr lang="en-GB" dirty="0"/>
              <a:t> et al 2007</a:t>
            </a:r>
          </a:p>
          <a:p>
            <a:r>
              <a:rPr lang="en-GB" dirty="0"/>
              <a:t>Hysteroscopy and directed biopsy vs blind D&amp;C</a:t>
            </a:r>
          </a:p>
          <a:p>
            <a:r>
              <a:rPr lang="en-GB" dirty="0"/>
              <a:t>734 patients with peri-menopausal bleeding or abnormal endometrium on USS</a:t>
            </a:r>
          </a:p>
          <a:p>
            <a:r>
              <a:rPr lang="en-GB" dirty="0"/>
              <a:t>Hysteroscopy satisfactory to collect samples in all but 4 patients (insufficient sample)</a:t>
            </a:r>
          </a:p>
          <a:p>
            <a:r>
              <a:rPr lang="en-GB" dirty="0"/>
              <a:t>Hysteroscopy failed to diagnose 3 simple and 1 atypical hyperplasia</a:t>
            </a:r>
          </a:p>
          <a:p>
            <a:r>
              <a:rPr lang="en-GB" dirty="0"/>
              <a:t>Blind D&amp;C unsatisfactory samples in 23 patients</a:t>
            </a:r>
          </a:p>
          <a:p>
            <a:r>
              <a:rPr lang="en-GB" dirty="0"/>
              <a:t>D&amp;C failed to diagnose 8 polyps, 9 hyperplasia and 4 cancers)</a:t>
            </a:r>
          </a:p>
          <a:p>
            <a:r>
              <a:rPr lang="en-GB" dirty="0"/>
              <a:t>Conclusion hysteroscopy and directed biopsy more sensitive in diagnosing endometrial cancer. </a:t>
            </a:r>
          </a:p>
          <a:p>
            <a:endParaRPr lang="en-GB" dirty="0"/>
          </a:p>
          <a:p>
            <a:endParaRPr lang="en-GB" dirty="0"/>
          </a:p>
        </p:txBody>
      </p:sp>
    </p:spTree>
    <p:extLst>
      <p:ext uri="{BB962C8B-B14F-4D97-AF65-F5344CB8AC3E}">
        <p14:creationId xmlns:p14="http://schemas.microsoft.com/office/powerpoint/2010/main" val="556388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Cancer in Polyps </a:t>
            </a:r>
          </a:p>
        </p:txBody>
      </p:sp>
      <p:sp>
        <p:nvSpPr>
          <p:cNvPr id="3" name="Content Placeholder 2"/>
          <p:cNvSpPr>
            <a:spLocks noGrp="1"/>
          </p:cNvSpPr>
          <p:nvPr>
            <p:ph idx="1"/>
          </p:nvPr>
        </p:nvSpPr>
        <p:spPr>
          <a:xfrm>
            <a:off x="676657" y="2011680"/>
            <a:ext cx="5189754" cy="3766185"/>
          </a:xfrm>
        </p:spPr>
        <p:txBody>
          <a:bodyPr>
            <a:normAutofit fontScale="92500" lnSpcReduction="20000"/>
          </a:bodyPr>
          <a:lstStyle/>
          <a:p>
            <a:r>
              <a:rPr lang="en-GB" dirty="0"/>
              <a:t>Post menopausal women:</a:t>
            </a:r>
          </a:p>
          <a:p>
            <a:endParaRPr lang="en-GB" dirty="0"/>
          </a:p>
          <a:p>
            <a:pPr>
              <a:buFont typeface="Arial" panose="020B0604020202020204" pitchFamily="34" charset="0"/>
              <a:buChar char="•"/>
            </a:pPr>
            <a:r>
              <a:rPr lang="en-GB" dirty="0"/>
              <a:t>Risk of hyperplasia or cancer in a polyp (no bleeding)?</a:t>
            </a:r>
          </a:p>
          <a:p>
            <a:pPr marL="0" indent="0">
              <a:buNone/>
            </a:pPr>
            <a:r>
              <a:rPr lang="en-GB" dirty="0"/>
              <a:t>1.9%</a:t>
            </a:r>
          </a:p>
          <a:p>
            <a:pPr>
              <a:buFont typeface="Arial" panose="020B0604020202020204" pitchFamily="34" charset="0"/>
              <a:buChar char="•"/>
            </a:pPr>
            <a:endParaRPr lang="en-GB" dirty="0"/>
          </a:p>
          <a:p>
            <a:pPr>
              <a:buFont typeface="Arial" panose="020B0604020202020204" pitchFamily="34" charset="0"/>
              <a:buChar char="•"/>
            </a:pPr>
            <a:endParaRPr lang="en-GB" dirty="0"/>
          </a:p>
          <a:p>
            <a:pPr>
              <a:buFont typeface="Arial" panose="020B0604020202020204" pitchFamily="34" charset="0"/>
              <a:buChar char="•"/>
            </a:pPr>
            <a:r>
              <a:rPr lang="en-GB" dirty="0"/>
              <a:t>Risk of hyperplasia or endometrial cancer within a polyp (with bleeding)?</a:t>
            </a:r>
          </a:p>
          <a:p>
            <a:pPr marL="0" indent="0">
              <a:buNone/>
            </a:pPr>
            <a:r>
              <a:rPr lang="en-GB" dirty="0"/>
              <a:t>3.8%</a:t>
            </a:r>
          </a:p>
        </p:txBody>
      </p:sp>
      <p:pic>
        <p:nvPicPr>
          <p:cNvPr id="4" name="Content Placeholder 3">
            <a:extLst>
              <a:ext uri="{FF2B5EF4-FFF2-40B4-BE49-F238E27FC236}">
                <a16:creationId xmlns:a16="http://schemas.microsoft.com/office/drawing/2014/main" id="{CB7A2997-85D3-92A7-863D-57282809FD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0277" y="1809483"/>
            <a:ext cx="3767137" cy="3767137"/>
          </a:xfrm>
          <a:prstGeom prst="rect">
            <a:avLst/>
          </a:prstGeom>
        </p:spPr>
      </p:pic>
      <p:sp>
        <p:nvSpPr>
          <p:cNvPr id="6" name="TextBox 5">
            <a:extLst>
              <a:ext uri="{FF2B5EF4-FFF2-40B4-BE49-F238E27FC236}">
                <a16:creationId xmlns:a16="http://schemas.microsoft.com/office/drawing/2014/main" id="{46F2F1C5-9A68-C286-83A4-99E381C37375}"/>
              </a:ext>
            </a:extLst>
          </p:cNvPr>
          <p:cNvSpPr txBox="1"/>
          <p:nvPr/>
        </p:nvSpPr>
        <p:spPr>
          <a:xfrm>
            <a:off x="248670" y="6058385"/>
            <a:ext cx="6520264" cy="600164"/>
          </a:xfrm>
          <a:prstGeom prst="rect">
            <a:avLst/>
          </a:prstGeom>
          <a:noFill/>
        </p:spPr>
        <p:txBody>
          <a:bodyPr wrap="square">
            <a:spAutoFit/>
          </a:bodyPr>
          <a:lstStyle/>
          <a:p>
            <a:r>
              <a:rPr lang="en-GB" sz="1100" b="0" i="1" dirty="0">
                <a:solidFill>
                  <a:srgbClr val="212121"/>
                </a:solidFill>
                <a:effectLst/>
                <a:latin typeface="BlinkMacSystemFont"/>
              </a:rPr>
              <a:t>Wethington SL, Herzog TJ, Burke WM, Sun X, Lerner JP, Lewin SN, Wright JD. Risk and predictors of malignancy in women with endometrial polyps. Ann </a:t>
            </a:r>
            <a:r>
              <a:rPr lang="en-GB" sz="1100" b="0" i="1" dirty="0" err="1">
                <a:solidFill>
                  <a:srgbClr val="212121"/>
                </a:solidFill>
                <a:effectLst/>
                <a:latin typeface="BlinkMacSystemFont"/>
              </a:rPr>
              <a:t>Surg</a:t>
            </a:r>
            <a:r>
              <a:rPr lang="en-GB" sz="1100" b="0" i="1" dirty="0">
                <a:solidFill>
                  <a:srgbClr val="212121"/>
                </a:solidFill>
                <a:effectLst/>
                <a:latin typeface="BlinkMacSystemFont"/>
              </a:rPr>
              <a:t> Oncol. 2011 Dec;18(13):3819-23. </a:t>
            </a:r>
            <a:r>
              <a:rPr lang="en-GB" sz="1100" b="0" i="1" dirty="0" err="1">
                <a:solidFill>
                  <a:srgbClr val="212121"/>
                </a:solidFill>
                <a:effectLst/>
                <a:latin typeface="BlinkMacSystemFont"/>
              </a:rPr>
              <a:t>doi</a:t>
            </a:r>
            <a:r>
              <a:rPr lang="en-GB" sz="1100" b="0" i="1" dirty="0">
                <a:solidFill>
                  <a:srgbClr val="212121"/>
                </a:solidFill>
                <a:effectLst/>
                <a:latin typeface="BlinkMacSystemFont"/>
              </a:rPr>
              <a:t>: 10.1245/s10434-011-1815-z. </a:t>
            </a:r>
            <a:r>
              <a:rPr lang="en-GB" sz="1100" b="0" i="1" dirty="0" err="1">
                <a:solidFill>
                  <a:srgbClr val="212121"/>
                </a:solidFill>
                <a:effectLst/>
                <a:latin typeface="BlinkMacSystemFont"/>
              </a:rPr>
              <a:t>Epub</a:t>
            </a:r>
            <a:r>
              <a:rPr lang="en-GB" sz="1100" b="0" i="1" dirty="0">
                <a:solidFill>
                  <a:srgbClr val="212121"/>
                </a:solidFill>
                <a:effectLst/>
                <a:latin typeface="BlinkMacSystemFont"/>
              </a:rPr>
              <a:t> 2011 Jun 24. PMID: 21701931.</a:t>
            </a:r>
            <a:endParaRPr lang="en-GB" sz="1100" i="1" dirty="0"/>
          </a:p>
        </p:txBody>
      </p:sp>
    </p:spTree>
    <p:extLst>
      <p:ext uri="{BB962C8B-B14F-4D97-AF65-F5344CB8AC3E}">
        <p14:creationId xmlns:p14="http://schemas.microsoft.com/office/powerpoint/2010/main" val="68628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33ACF124-275F-44F2-8DE0-0A75506982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58BEBCE60E1C4C87B869C7C38C0B3D" ma:contentTypeVersion="11" ma:contentTypeDescription="Create a new document." ma:contentTypeScope="" ma:versionID="38451769be79e123db6572168b0b33e8">
  <xsd:schema xmlns:xsd="http://www.w3.org/2001/XMLSchema" xmlns:xs="http://www.w3.org/2001/XMLSchema" xmlns:p="http://schemas.microsoft.com/office/2006/metadata/properties" xmlns:ns2="28f492b9-0e1d-4676-9635-78fd8c5ab9d8" xmlns:ns3="d77f7b61-7249-402e-9088-bb30bc752eb7" targetNamespace="http://schemas.microsoft.com/office/2006/metadata/properties" ma:root="true" ma:fieldsID="a1529d7a0ba94597b9680ad8d2d96c86" ns2:_="" ns3:_="">
    <xsd:import namespace="28f492b9-0e1d-4676-9635-78fd8c5ab9d8"/>
    <xsd:import namespace="d77f7b61-7249-402e-9088-bb30bc752e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f492b9-0e1d-4676-9635-78fd8c5ab9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73e9af6-01d4-423d-8bd2-cf099f328a0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7f7b61-7249-402e-9088-bb30bc752eb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1c4ca98-7b55-4fcc-b8e5-81239fe53638}" ma:internalName="TaxCatchAll" ma:showField="CatchAllData" ma:web="d77f7b61-7249-402e-9088-bb30bc752e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77f7b61-7249-402e-9088-bb30bc752eb7" xsi:nil="true"/>
    <lcf76f155ced4ddcb4097134ff3c332f xmlns="28f492b9-0e1d-4676-9635-78fd8c5ab9d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DD44F72-CA7C-4547-9638-777624143A1E}"/>
</file>

<file path=customXml/itemProps2.xml><?xml version="1.0" encoding="utf-8"?>
<ds:datastoreItem xmlns:ds="http://schemas.openxmlformats.org/officeDocument/2006/customXml" ds:itemID="{403C664C-65C9-4E51-B9B3-F77F13997FF2}"/>
</file>

<file path=customXml/itemProps3.xml><?xml version="1.0" encoding="utf-8"?>
<ds:datastoreItem xmlns:ds="http://schemas.openxmlformats.org/officeDocument/2006/customXml" ds:itemID="{2D5656C5-5B3E-456E-95AE-F72A12259E31}"/>
</file>

<file path=docProps/app.xml><?xml version="1.0" encoding="utf-8"?>
<Properties xmlns="http://schemas.openxmlformats.org/officeDocument/2006/extended-properties" xmlns:vt="http://schemas.openxmlformats.org/officeDocument/2006/docPropsVTypes">
  <Template/>
  <TotalTime>484</TotalTime>
  <Words>1840</Words>
  <Application>Microsoft Office PowerPoint</Application>
  <PresentationFormat>Widescreen</PresentationFormat>
  <Paragraphs>185</Paragraphs>
  <Slides>22</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BlinkMacSystemFont</vt:lpstr>
      <vt:lpstr>Calibri</vt:lpstr>
      <vt:lpstr>Calibri Light</vt:lpstr>
      <vt:lpstr>Metropolitan</vt:lpstr>
      <vt:lpstr>Postmenopausal Bleeding</vt:lpstr>
      <vt:lpstr>Objectives </vt:lpstr>
      <vt:lpstr>Background-The Scope of the Problem</vt:lpstr>
      <vt:lpstr>Current Guidelines </vt:lpstr>
      <vt:lpstr>Pipelle – The Data</vt:lpstr>
      <vt:lpstr>Hysteroscopy- The Data</vt:lpstr>
      <vt:lpstr>Pipelle vs Hysteroscopy</vt:lpstr>
      <vt:lpstr>Biopsy alone vs Hysteroscopy</vt:lpstr>
      <vt:lpstr>Cancer in Polyps </vt:lpstr>
      <vt:lpstr>The National Guidance </vt:lpstr>
      <vt:lpstr>Our Current Guidelines</vt:lpstr>
      <vt:lpstr>Our Audit</vt:lpstr>
      <vt:lpstr>The data</vt:lpstr>
      <vt:lpstr>The Risk factors Quiz </vt:lpstr>
      <vt:lpstr>How were our cancers diagnosed?</vt:lpstr>
      <vt:lpstr>Award Ceremony</vt:lpstr>
      <vt:lpstr>Who were our false negatives?</vt:lpstr>
      <vt:lpstr>Who were referred for hysteroscopy?</vt:lpstr>
      <vt:lpstr>What about recurrent presentations?</vt:lpstr>
      <vt:lpstr>What conclusions can we draw from this information?</vt:lpstr>
      <vt:lpstr>How might this change our current practice?</vt:lpstr>
      <vt:lpstr>Conclusions and Future Plans</vt:lpstr>
    </vt:vector>
  </TitlesOfParts>
  <Company>Royal United Hospital Bath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Postmenopausal Bleeding</dc:title>
  <dc:creator>Mohan, Aileen</dc:creator>
  <cp:lastModifiedBy>Helen Dunderdale</cp:lastModifiedBy>
  <cp:revision>34</cp:revision>
  <dcterms:created xsi:type="dcterms:W3CDTF">2025-06-27T15:29:27Z</dcterms:created>
  <dcterms:modified xsi:type="dcterms:W3CDTF">2025-11-28T09:09:36Z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0x0101004758BEBCE60E1C4C87B869C7C38C0B3D</vt:lpwstr>
  </property>
</Properties>
</file>